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embeddedFontLst>
    <p:embeddedFont>
      <p:font typeface="Instrument Sans Bold" panose="020B0604020202020204" charset="0"/>
      <p:regular r:id="rId23"/>
    </p:embeddedFont>
    <p:embeddedFont>
      <p:font typeface="Instrument Sans Medium" panose="020B0604020202020204" charset="0"/>
      <p:regular r:id="rId24"/>
    </p:embeddedFont>
    <p:embeddedFont>
      <p:font typeface="Instrument Sans SemiBold" panose="020B0604020202020204" charset="0"/>
      <p:regular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5" d="100"/>
          <a:sy n="65" d="100"/>
        </p:scale>
        <p:origin x="6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181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DEEEFF"/>
          </a:solidFill>
          <a:ln/>
        </p:spPr>
      </p:sp>
      <p:sp>
        <p:nvSpPr>
          <p:cNvPr id="3" name="Shape 1"/>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1210" y="0"/>
                </a:lnTo>
                <a:lnTo>
                  <a:pt x="92090" y="2640"/>
                </a:lnTo>
                <a:lnTo>
                  <a:pt x="93070" y="7030"/>
                </a:lnTo>
                <a:lnTo>
                  <a:pt x="93650" y="11330"/>
                </a:lnTo>
                <a:lnTo>
                  <a:pt x="93850" y="14750"/>
                </a:lnTo>
                <a:lnTo>
                  <a:pt x="93460" y="21970"/>
                </a:lnTo>
                <a:lnTo>
                  <a:pt x="91990" y="31150"/>
                </a:lnTo>
                <a:lnTo>
                  <a:pt x="91410" y="36520"/>
                </a:lnTo>
                <a:lnTo>
                  <a:pt x="91210" y="40040"/>
                </a:lnTo>
                <a:lnTo>
                  <a:pt x="91310" y="45700"/>
                </a:lnTo>
                <a:lnTo>
                  <a:pt x="91890" y="48930"/>
                </a:lnTo>
                <a:lnTo>
                  <a:pt x="93160" y="52540"/>
                </a:lnTo>
                <a:lnTo>
                  <a:pt x="94920" y="56050"/>
                </a:lnTo>
                <a:lnTo>
                  <a:pt x="97170" y="59860"/>
                </a:lnTo>
                <a:lnTo>
                  <a:pt x="98730" y="63280"/>
                </a:lnTo>
                <a:lnTo>
                  <a:pt x="99800" y="67290"/>
                </a:lnTo>
                <a:lnTo>
                  <a:pt x="100000" y="71480"/>
                </a:lnTo>
                <a:lnTo>
                  <a:pt x="99710" y="73630"/>
                </a:lnTo>
                <a:lnTo>
                  <a:pt x="99020" y="76460"/>
                </a:lnTo>
                <a:lnTo>
                  <a:pt x="97750" y="80180"/>
                </a:lnTo>
                <a:lnTo>
                  <a:pt x="96390" y="83400"/>
                </a:lnTo>
                <a:lnTo>
                  <a:pt x="91890" y="91990"/>
                </a:lnTo>
                <a:lnTo>
                  <a:pt x="89450" y="96000"/>
                </a:lnTo>
                <a:lnTo>
                  <a:pt x="86720" y="100000"/>
                </a:lnTo>
                <a:lnTo>
                  <a:pt x="0" y="100000"/>
                </a:lnTo>
                <a:close/>
              </a:path>
            </a:pathLst>
          </a:custGeom>
        </p:spPr>
      </p:pic>
      <p:sp>
        <p:nvSpPr>
          <p:cNvPr id="3" name="Text 0"/>
          <p:cNvSpPr/>
          <p:nvPr/>
        </p:nvSpPr>
        <p:spPr>
          <a:xfrm>
            <a:off x="5233360" y="2523629"/>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Ilmu Forensik dan Teknologi Informasi</a:t>
            </a:r>
            <a:endParaRPr lang="en-US" sz="3250" dirty="0"/>
          </a:p>
        </p:txBody>
      </p:sp>
      <p:sp>
        <p:nvSpPr>
          <p:cNvPr id="4" name="Text 1"/>
          <p:cNvSpPr/>
          <p:nvPr/>
        </p:nvSpPr>
        <p:spPr>
          <a:xfrm>
            <a:off x="5233360" y="3805138"/>
            <a:ext cx="629686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Bab 6 — Penerapan ilmu pengetahuan untuk keperluan hukum, mencakup berbagai cabang forensik yang relevan bagi akuntansi forensik.</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883767"/>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Apa Itu Ilmu Forensik?</a:t>
            </a:r>
            <a:endParaRPr lang="en-US" sz="3250" dirty="0"/>
          </a:p>
        </p:txBody>
      </p:sp>
      <p:sp>
        <p:nvSpPr>
          <p:cNvPr id="4" name="Shape 1"/>
          <p:cNvSpPr/>
          <p:nvPr/>
        </p:nvSpPr>
        <p:spPr>
          <a:xfrm>
            <a:off x="542415" y="2648545"/>
            <a:ext cx="3184842" cy="2325588"/>
          </a:xfrm>
          <a:prstGeom prst="roundRect">
            <a:avLst>
              <a:gd name="adj" fmla="val 10241"/>
            </a:avLst>
          </a:prstGeom>
          <a:solidFill>
            <a:srgbClr val="84C1FA"/>
          </a:solidFill>
          <a:ln/>
        </p:spPr>
      </p:sp>
      <p:sp>
        <p:nvSpPr>
          <p:cNvPr id="5" name="Text 2"/>
          <p:cNvSpPr/>
          <p:nvPr/>
        </p:nvSpPr>
        <p:spPr>
          <a:xfrm>
            <a:off x="707710" y="2813844"/>
            <a:ext cx="2854254"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Definisi</a:t>
            </a:r>
            <a:endParaRPr lang="en-US" sz="1600" dirty="0"/>
          </a:p>
        </p:txBody>
      </p:sp>
      <p:sp>
        <p:nvSpPr>
          <p:cNvPr id="6" name="Text 3"/>
          <p:cNvSpPr/>
          <p:nvPr/>
        </p:nvSpPr>
        <p:spPr>
          <a:xfrm>
            <a:off x="707710" y="3237607"/>
            <a:ext cx="2854254" cy="1587698"/>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Ilmu forensik</a:t>
            </a:r>
            <a:r>
              <a:rPr lang="en-US" sz="1300" dirty="0">
                <a:solidFill>
                  <a:srgbClr val="1E3063"/>
                </a:solidFill>
                <a:latin typeface="Instrument Sans Medium" pitchFamily="34" charset="0"/>
                <a:ea typeface="Instrument Sans Medium" pitchFamily="34" charset="-122"/>
                <a:cs typeface="Instrument Sans Medium" pitchFamily="34" charset="-120"/>
              </a:rPr>
              <a:t> adalah penerapan ilmu pengetahuan untuk keperluan hukum. Bidang ini memiliki banyak cabang, dan banyak di antaranya sangat penting bagi akuntansi forensik.</a:t>
            </a:r>
            <a:endParaRPr lang="en-US" sz="1300" dirty="0"/>
          </a:p>
        </p:txBody>
      </p:sp>
      <p:sp>
        <p:nvSpPr>
          <p:cNvPr id="7" name="Text 4"/>
          <p:cNvSpPr/>
          <p:nvPr/>
        </p:nvSpPr>
        <p:spPr>
          <a:xfrm>
            <a:off x="4017961" y="2813844"/>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Ruang Lingkup</a:t>
            </a:r>
            <a:endParaRPr lang="en-US" sz="1600" dirty="0"/>
          </a:p>
        </p:txBody>
      </p:sp>
      <p:sp>
        <p:nvSpPr>
          <p:cNvPr id="8" name="Text 5"/>
          <p:cNvSpPr/>
          <p:nvPr/>
        </p:nvSpPr>
        <p:spPr>
          <a:xfrm>
            <a:off x="4017961" y="3237607"/>
            <a:ext cx="2946723"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Ilmu forensik mencakup analisis fisik, kimia, biologi, digital, dan psikologis yang digunakan untuk mendukung proses penyelidikan dan persidangan hukum.</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41059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Cabang-Cabang Ilmu Forensik</a:t>
            </a:r>
            <a:endParaRPr lang="en-US" sz="3250" dirty="0"/>
          </a:p>
        </p:txBody>
      </p:sp>
      <p:sp>
        <p:nvSpPr>
          <p:cNvPr id="3" name="Shape 1"/>
          <p:cNvSpPr/>
          <p:nvPr/>
        </p:nvSpPr>
        <p:spPr>
          <a:xfrm>
            <a:off x="661475" y="2258020"/>
            <a:ext cx="5351725" cy="952897"/>
          </a:xfrm>
          <a:prstGeom prst="roundRect">
            <a:avLst>
              <a:gd name="adj" fmla="val 15621"/>
            </a:avLst>
          </a:prstGeom>
          <a:solidFill>
            <a:srgbClr val="CEE6FD"/>
          </a:solidFill>
          <a:ln/>
        </p:spPr>
      </p:sp>
      <p:sp>
        <p:nvSpPr>
          <p:cNvPr id="4" name="Text 2"/>
          <p:cNvSpPr/>
          <p:nvPr/>
        </p:nvSpPr>
        <p:spPr>
          <a:xfrm>
            <a:off x="826769" y="2423319"/>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Forensik Komputer</a:t>
            </a:r>
            <a:endParaRPr lang="en-US" sz="1600" dirty="0"/>
          </a:p>
        </p:txBody>
      </p:sp>
      <p:sp>
        <p:nvSpPr>
          <p:cNvPr id="5" name="Text 3"/>
          <p:cNvSpPr/>
          <p:nvPr/>
        </p:nvSpPr>
        <p:spPr>
          <a:xfrm>
            <a:off x="826769" y="2781002"/>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Teknologi komputer untuk penyelidikan hukum</a:t>
            </a:r>
            <a:endParaRPr lang="en-US" sz="1300" dirty="0"/>
          </a:p>
        </p:txBody>
      </p:sp>
      <p:sp>
        <p:nvSpPr>
          <p:cNvPr id="6" name="Shape 4"/>
          <p:cNvSpPr/>
          <p:nvPr/>
        </p:nvSpPr>
        <p:spPr>
          <a:xfrm>
            <a:off x="6178495" y="2258020"/>
            <a:ext cx="5351725" cy="952897"/>
          </a:xfrm>
          <a:prstGeom prst="roundRect">
            <a:avLst>
              <a:gd name="adj" fmla="val 15621"/>
            </a:avLst>
          </a:prstGeom>
          <a:solidFill>
            <a:srgbClr val="CEE6FD"/>
          </a:solidFill>
          <a:ln/>
        </p:spPr>
      </p:sp>
      <p:sp>
        <p:nvSpPr>
          <p:cNvPr id="7" name="Text 5"/>
          <p:cNvSpPr/>
          <p:nvPr/>
        </p:nvSpPr>
        <p:spPr>
          <a:xfrm>
            <a:off x="6343789" y="2423319"/>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Kriminalistik</a:t>
            </a:r>
            <a:endParaRPr lang="en-US" sz="1600" dirty="0"/>
          </a:p>
        </p:txBody>
      </p:sp>
      <p:sp>
        <p:nvSpPr>
          <p:cNvPr id="8" name="Text 6"/>
          <p:cNvSpPr/>
          <p:nvPr/>
        </p:nvSpPr>
        <p:spPr>
          <a:xfrm>
            <a:off x="6343789" y="2781002"/>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Pengumpulan &amp; analisis bukti TKP</a:t>
            </a:r>
            <a:endParaRPr lang="en-US" sz="1300" dirty="0"/>
          </a:p>
        </p:txBody>
      </p:sp>
      <p:sp>
        <p:nvSpPr>
          <p:cNvPr id="9" name="Shape 7"/>
          <p:cNvSpPr/>
          <p:nvPr/>
        </p:nvSpPr>
        <p:spPr>
          <a:xfrm>
            <a:off x="661475" y="3376216"/>
            <a:ext cx="5351725" cy="952897"/>
          </a:xfrm>
          <a:prstGeom prst="roundRect">
            <a:avLst>
              <a:gd name="adj" fmla="val 15621"/>
            </a:avLst>
          </a:prstGeom>
          <a:solidFill>
            <a:srgbClr val="CEE6FD"/>
          </a:solidFill>
          <a:ln/>
        </p:spPr>
      </p:sp>
      <p:sp>
        <p:nvSpPr>
          <p:cNvPr id="10" name="Text 8"/>
          <p:cNvSpPr/>
          <p:nvPr/>
        </p:nvSpPr>
        <p:spPr>
          <a:xfrm>
            <a:off x="826769" y="3541514"/>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Daktilografi</a:t>
            </a:r>
            <a:endParaRPr lang="en-US" sz="1600" dirty="0"/>
          </a:p>
        </p:txBody>
      </p:sp>
      <p:sp>
        <p:nvSpPr>
          <p:cNvPr id="11" name="Text 9"/>
          <p:cNvSpPr/>
          <p:nvPr/>
        </p:nvSpPr>
        <p:spPr>
          <a:xfrm>
            <a:off x="826769" y="3899198"/>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Analisis sidik jari</a:t>
            </a:r>
            <a:endParaRPr lang="en-US" sz="1300" dirty="0"/>
          </a:p>
        </p:txBody>
      </p:sp>
      <p:sp>
        <p:nvSpPr>
          <p:cNvPr id="12" name="Shape 10"/>
          <p:cNvSpPr/>
          <p:nvPr/>
        </p:nvSpPr>
        <p:spPr>
          <a:xfrm>
            <a:off x="6178495" y="3376216"/>
            <a:ext cx="5351725" cy="952897"/>
          </a:xfrm>
          <a:prstGeom prst="roundRect">
            <a:avLst>
              <a:gd name="adj" fmla="val 15621"/>
            </a:avLst>
          </a:prstGeom>
          <a:solidFill>
            <a:srgbClr val="CEE6FD"/>
          </a:solidFill>
          <a:ln/>
        </p:spPr>
      </p:sp>
      <p:sp>
        <p:nvSpPr>
          <p:cNvPr id="13" name="Text 11"/>
          <p:cNvSpPr/>
          <p:nvPr/>
        </p:nvSpPr>
        <p:spPr>
          <a:xfrm>
            <a:off x="6343789" y="3541514"/>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Forensik Kimia</a:t>
            </a:r>
            <a:endParaRPr lang="en-US" sz="1600" dirty="0"/>
          </a:p>
        </p:txBody>
      </p:sp>
      <p:sp>
        <p:nvSpPr>
          <p:cNvPr id="14" name="Text 12"/>
          <p:cNvSpPr/>
          <p:nvPr/>
        </p:nvSpPr>
        <p:spPr>
          <a:xfrm>
            <a:off x="6343789" y="3899198"/>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Bahan peledak, racun, zat terlarang</a:t>
            </a:r>
            <a:endParaRPr lang="en-US" sz="1300" dirty="0"/>
          </a:p>
        </p:txBody>
      </p:sp>
      <p:sp>
        <p:nvSpPr>
          <p:cNvPr id="15" name="Shape 13"/>
          <p:cNvSpPr/>
          <p:nvPr/>
        </p:nvSpPr>
        <p:spPr>
          <a:xfrm>
            <a:off x="661475" y="4494411"/>
            <a:ext cx="5351725" cy="952897"/>
          </a:xfrm>
          <a:prstGeom prst="roundRect">
            <a:avLst>
              <a:gd name="adj" fmla="val 15621"/>
            </a:avLst>
          </a:prstGeom>
          <a:solidFill>
            <a:srgbClr val="CEE6FD"/>
          </a:solidFill>
          <a:ln/>
        </p:spPr>
      </p:sp>
      <p:sp>
        <p:nvSpPr>
          <p:cNvPr id="16" name="Text 14"/>
          <p:cNvSpPr/>
          <p:nvPr/>
        </p:nvSpPr>
        <p:spPr>
          <a:xfrm>
            <a:off x="826769" y="4659709"/>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Forensik Genetika</a:t>
            </a:r>
            <a:endParaRPr lang="en-US" sz="1600" dirty="0"/>
          </a:p>
        </p:txBody>
      </p:sp>
      <p:sp>
        <p:nvSpPr>
          <p:cNvPr id="17" name="Text 15"/>
          <p:cNvSpPr/>
          <p:nvPr/>
        </p:nvSpPr>
        <p:spPr>
          <a:xfrm>
            <a:off x="826769" y="5017393"/>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Analisis DNA untuk identifikasi subjek</a:t>
            </a:r>
            <a:endParaRPr lang="en-US" sz="1300" dirty="0"/>
          </a:p>
        </p:txBody>
      </p:sp>
      <p:sp>
        <p:nvSpPr>
          <p:cNvPr id="18" name="Shape 16"/>
          <p:cNvSpPr/>
          <p:nvPr/>
        </p:nvSpPr>
        <p:spPr>
          <a:xfrm>
            <a:off x="6178495" y="4494411"/>
            <a:ext cx="5351725" cy="952897"/>
          </a:xfrm>
          <a:prstGeom prst="roundRect">
            <a:avLst>
              <a:gd name="adj" fmla="val 15621"/>
            </a:avLst>
          </a:prstGeom>
          <a:solidFill>
            <a:srgbClr val="CEE6FD"/>
          </a:solidFill>
          <a:ln/>
        </p:spPr>
      </p:sp>
      <p:sp>
        <p:nvSpPr>
          <p:cNvPr id="19" name="Text 17"/>
          <p:cNvSpPr/>
          <p:nvPr/>
        </p:nvSpPr>
        <p:spPr>
          <a:xfrm>
            <a:off x="6343789" y="4659709"/>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Forensik Informasi</a:t>
            </a:r>
            <a:endParaRPr lang="en-US" sz="1600" dirty="0"/>
          </a:p>
        </p:txBody>
      </p:sp>
      <p:sp>
        <p:nvSpPr>
          <p:cNvPr id="20" name="Text 18"/>
          <p:cNvSpPr/>
          <p:nvPr/>
        </p:nvSpPr>
        <p:spPr>
          <a:xfrm>
            <a:off x="6343789" y="5017393"/>
            <a:ext cx="5021137"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Sistem informasi organisasi terkait penipuan &amp; kelalaian</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107364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Cabang Forensik Lainnya</a:t>
            </a:r>
            <a:endParaRPr lang="en-US" sz="32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61475" y="1921073"/>
          <a:ext cx="9143771" cy="914400"/>
        </p:xfrm>
        <a:graphic>
          <a:graphicData uri="http://schemas.openxmlformats.org/drawingml/2006/table">
            <a:tbl>
              <a:tblPr/>
              <a:tblGrid>
                <a:gridCol w="5434373">
                  <a:extLst>
                    <a:ext uri="{9D8B030D-6E8A-4147-A177-3AD203B41FA5}">
                      <a16:colId xmlns:a16="http://schemas.microsoft.com/office/drawing/2014/main" val="20000"/>
                    </a:ext>
                  </a:extLst>
                </a:gridCol>
                <a:gridCol w="5434373">
                  <a:extLst>
                    <a:ext uri="{9D8B030D-6E8A-4147-A177-3AD203B41FA5}">
                      <a16:colId xmlns:a16="http://schemas.microsoft.com/office/drawing/2014/main" val="20001"/>
                    </a:ext>
                  </a:extLst>
                </a:gridCol>
              </a:tblGrid>
              <a:tr h="478917">
                <a:tc>
                  <a:txBody>
                    <a:bodyPr/>
                    <a:lstStyle/>
                    <a:p>
                      <a:pPr marL="0" indent="0" algn="l">
                        <a:buNone/>
                      </a:pPr>
                      <a:r>
                        <a:rPr lang="en-US" sz="1300" b="1" dirty="0">
                          <a:solidFill>
                            <a:srgbClr val="1E3063"/>
                          </a:solidFill>
                          <a:latin typeface="Instrument Sans" pitchFamily="34" charset="0"/>
                          <a:ea typeface="Instrument Sans" pitchFamily="34" charset="-122"/>
                          <a:cs typeface="Instrument Sans" pitchFamily="34" charset="-120"/>
                        </a:rPr>
                        <a:t>Spesialisasi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b="1" dirty="0">
                          <a:solidFill>
                            <a:srgbClr val="1E3063"/>
                          </a:solidFill>
                          <a:latin typeface="Instrument Sans" pitchFamily="34" charset="0"/>
                          <a:ea typeface="Instrument Sans" pitchFamily="34" charset="-122"/>
                          <a:cs typeface="Instrument Sans" pitchFamily="34" charset="-120"/>
                        </a:rPr>
                        <a:t>Fokus Utama</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0"/>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Balistik</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Senjata api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1"/>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Antropologi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Kerangka manusia</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2"/>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Entomologi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Serangga terkait waktu &amp; lokasi kematian</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3"/>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Odontologi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Bukti gigi untuk identifikasi jenazah</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4"/>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Patologi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Luka, cedera, sampel cairan &amp; jaringan terkait penyebab kematian</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5"/>
                  </a:ext>
                </a:extLst>
              </a:tr>
              <a:tr h="482092">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Forensik Psikologi/Psikiatri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Kompetensi mental &amp; profil kriminal</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6"/>
                  </a:ext>
                </a:extLst>
              </a:tr>
              <a:tr h="478917">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Serologi</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marL="0" indent="0" algn="l">
                        <a:buNone/>
                      </a:pPr>
                      <a:r>
                        <a:rPr lang="en-US" sz="1300" dirty="0">
                          <a:solidFill>
                            <a:srgbClr val="1E3063"/>
                          </a:solidFill>
                          <a:latin typeface="Instrument Sans" pitchFamily="34" charset="0"/>
                          <a:ea typeface="Instrument Sans" pitchFamily="34" charset="-122"/>
                          <a:cs typeface="Instrument Sans" pitchFamily="34" charset="-120"/>
                        </a:rPr>
                        <a:t>Bukti darah</a:t>
                      </a:r>
                      <a:endParaRPr lang="en-US" sz="1300" dirty="0">
                        <a:latin typeface="Instrument Sans" charset="0"/>
                        <a:ea typeface="Instrument Sans" charset="0"/>
                        <a:cs typeface="Instrument Sans" charset="0"/>
                      </a:endParaRPr>
                    </a:p>
                  </a:txBody>
                  <a:tcPr marL="165391" marR="165391"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1210" y="0"/>
                </a:lnTo>
                <a:lnTo>
                  <a:pt x="92090" y="2640"/>
                </a:lnTo>
                <a:lnTo>
                  <a:pt x="93070" y="7030"/>
                </a:lnTo>
                <a:lnTo>
                  <a:pt x="93650" y="11330"/>
                </a:lnTo>
                <a:lnTo>
                  <a:pt x="93850" y="14750"/>
                </a:lnTo>
                <a:lnTo>
                  <a:pt x="93460" y="21970"/>
                </a:lnTo>
                <a:lnTo>
                  <a:pt x="91990" y="31150"/>
                </a:lnTo>
                <a:lnTo>
                  <a:pt x="91410" y="36520"/>
                </a:lnTo>
                <a:lnTo>
                  <a:pt x="91210" y="40040"/>
                </a:lnTo>
                <a:lnTo>
                  <a:pt x="91310" y="45700"/>
                </a:lnTo>
                <a:lnTo>
                  <a:pt x="91890" y="48930"/>
                </a:lnTo>
                <a:lnTo>
                  <a:pt x="93160" y="52540"/>
                </a:lnTo>
                <a:lnTo>
                  <a:pt x="94920" y="56050"/>
                </a:lnTo>
                <a:lnTo>
                  <a:pt x="97170" y="59860"/>
                </a:lnTo>
                <a:lnTo>
                  <a:pt x="98730" y="63280"/>
                </a:lnTo>
                <a:lnTo>
                  <a:pt x="99800" y="67290"/>
                </a:lnTo>
                <a:lnTo>
                  <a:pt x="100000" y="71480"/>
                </a:lnTo>
                <a:lnTo>
                  <a:pt x="99710" y="73630"/>
                </a:lnTo>
                <a:lnTo>
                  <a:pt x="99020" y="76460"/>
                </a:lnTo>
                <a:lnTo>
                  <a:pt x="97750" y="80180"/>
                </a:lnTo>
                <a:lnTo>
                  <a:pt x="96390" y="83400"/>
                </a:lnTo>
                <a:lnTo>
                  <a:pt x="91890" y="91990"/>
                </a:lnTo>
                <a:lnTo>
                  <a:pt x="89450" y="96000"/>
                </a:lnTo>
                <a:lnTo>
                  <a:pt x="8672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82746" y="991096"/>
            <a:ext cx="4142081" cy="4875808"/>
          </a:xfrm>
          <a:prstGeom prst="rect">
            <a:avLst/>
          </a:prstGeom>
        </p:spPr>
      </p:pic>
      <p:sp>
        <p:nvSpPr>
          <p:cNvPr id="4" name="Text 0"/>
          <p:cNvSpPr/>
          <p:nvPr/>
        </p:nvSpPr>
        <p:spPr>
          <a:xfrm>
            <a:off x="5233360" y="2781995"/>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Alur Investigasi Forensik</a:t>
            </a:r>
            <a:endParaRPr lang="en-US" sz="3250" dirty="0"/>
          </a:p>
        </p:txBody>
      </p:sp>
      <p:sp>
        <p:nvSpPr>
          <p:cNvPr id="5" name="Text 1"/>
          <p:cNvSpPr/>
          <p:nvPr/>
        </p:nvSpPr>
        <p:spPr>
          <a:xfrm>
            <a:off x="5233360" y="3546773"/>
            <a:ext cx="629686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Investigasi forensik mengalir dari </a:t>
            </a:r>
            <a:r>
              <a:rPr lang="en-US" sz="1300" b="1" dirty="0">
                <a:solidFill>
                  <a:srgbClr val="1E3063"/>
                </a:solidFill>
                <a:latin typeface="Instrument Sans Bold" pitchFamily="34" charset="0"/>
                <a:ea typeface="Instrument Sans Bold" pitchFamily="34" charset="-122"/>
                <a:cs typeface="Instrument Sans Bold" pitchFamily="34" charset="-120"/>
              </a:rPr>
              <a:t>TKP</a:t>
            </a:r>
            <a:r>
              <a:rPr lang="en-US" sz="1300" dirty="0">
                <a:solidFill>
                  <a:srgbClr val="1E3063"/>
                </a:solidFill>
                <a:latin typeface="Instrument Sans Medium" pitchFamily="34" charset="0"/>
                <a:ea typeface="Instrument Sans Medium" pitchFamily="34" charset="-122"/>
                <a:cs typeface="Instrument Sans Medium" pitchFamily="34" charset="-120"/>
              </a:rPr>
              <a:t> → </a:t>
            </a:r>
            <a:r>
              <a:rPr lang="en-US" sz="1300" b="1" dirty="0">
                <a:solidFill>
                  <a:srgbClr val="1E3063"/>
                </a:solidFill>
                <a:latin typeface="Instrument Sans Bold" pitchFamily="34" charset="0"/>
                <a:ea typeface="Instrument Sans Bold" pitchFamily="34" charset="-122"/>
                <a:cs typeface="Instrument Sans Bold" pitchFamily="34" charset="-120"/>
              </a:rPr>
              <a:t>Kriminalis Mengumpulkan Bukti</a:t>
            </a:r>
            <a:r>
              <a:rPr lang="en-US" sz="1300" dirty="0">
                <a:solidFill>
                  <a:srgbClr val="1E3063"/>
                </a:solidFill>
                <a:latin typeface="Instrument Sans Medium" pitchFamily="34" charset="0"/>
                <a:ea typeface="Instrument Sans Medium" pitchFamily="34" charset="-122"/>
                <a:cs typeface="Instrument Sans Medium" pitchFamily="34" charset="-120"/>
              </a:rPr>
              <a:t> → </a:t>
            </a:r>
            <a:r>
              <a:rPr lang="en-US" sz="1300" b="1" dirty="0">
                <a:solidFill>
                  <a:srgbClr val="1E3063"/>
                </a:solidFill>
                <a:latin typeface="Instrument Sans Bold" pitchFamily="34" charset="0"/>
                <a:ea typeface="Instrument Sans Bold" pitchFamily="34" charset="-122"/>
                <a:cs typeface="Instrument Sans Bold" pitchFamily="34" charset="-120"/>
              </a:rPr>
              <a:t>Laboratorium Kejahatan</a:t>
            </a:r>
            <a:r>
              <a:rPr lang="en-US" sz="1300" dirty="0">
                <a:solidFill>
                  <a:srgbClr val="1E3063"/>
                </a:solidFill>
                <a:latin typeface="Instrument Sans Medium" pitchFamily="34" charset="0"/>
                <a:ea typeface="Instrument Sans Medium" pitchFamily="34" charset="-122"/>
                <a:cs typeface="Instrument Sans Medium" pitchFamily="34" charset="-120"/>
              </a:rPr>
              <a:t> → </a:t>
            </a:r>
            <a:r>
              <a:rPr lang="en-US" sz="1300" b="1" dirty="0">
                <a:solidFill>
                  <a:srgbClr val="1E3063"/>
                </a:solidFill>
                <a:latin typeface="Instrument Sans Bold" pitchFamily="34" charset="0"/>
                <a:ea typeface="Instrument Sans Bold" pitchFamily="34" charset="-122"/>
                <a:cs typeface="Instrument Sans Bold" pitchFamily="34" charset="-120"/>
              </a:rPr>
              <a:t>Ilmuwan Forensik Menginterpretasikan Bukti</a:t>
            </a:r>
            <a:r>
              <a:rPr lang="en-US" sz="1300" dirty="0">
                <a:solidFill>
                  <a:srgbClr val="1E3063"/>
                </a:solidFill>
                <a:latin typeface="Instrument Sans Medium" pitchFamily="34" charset="0"/>
                <a:ea typeface="Instrument Sans Medium" pitchFamily="34" charset="-122"/>
                <a:cs typeface="Instrument Sans Medium" pitchFamily="34" charset="-120"/>
              </a:rPr>
              <a:t>.</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757759"/>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Laboratorium Kejahatan (Crime Labs)</a:t>
            </a:r>
            <a:endParaRPr lang="en-US" sz="3250" dirty="0"/>
          </a:p>
        </p:txBody>
      </p:sp>
      <p:sp>
        <p:nvSpPr>
          <p:cNvPr id="4" name="Text 1"/>
          <p:cNvSpPr/>
          <p:nvPr/>
        </p:nvSpPr>
        <p:spPr>
          <a:xfrm>
            <a:off x="661475" y="3204567"/>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Struktur</a:t>
            </a:r>
            <a:endParaRPr lang="en-US" sz="1600" dirty="0"/>
          </a:p>
        </p:txBody>
      </p:sp>
      <p:sp>
        <p:nvSpPr>
          <p:cNvPr id="5" name="Text 2"/>
          <p:cNvSpPr/>
          <p:nvPr/>
        </p:nvSpPr>
        <p:spPr>
          <a:xfrm>
            <a:off x="661475" y="3628330"/>
            <a:ext cx="2946723"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Amerika Serikat memiliki ratusan crime lab; sekitar </a:t>
            </a:r>
            <a:r>
              <a:rPr lang="en-US" sz="1300" b="1" dirty="0">
                <a:solidFill>
                  <a:srgbClr val="1E3063"/>
                </a:solidFill>
                <a:latin typeface="Instrument Sans Bold" pitchFamily="34" charset="0"/>
                <a:ea typeface="Instrument Sans Bold" pitchFamily="34" charset="-122"/>
                <a:cs typeface="Instrument Sans Bold" pitchFamily="34" charset="-120"/>
              </a:rPr>
              <a:t>80%</a:t>
            </a:r>
            <a:r>
              <a:rPr lang="en-US" sz="1300" dirty="0">
                <a:solidFill>
                  <a:srgbClr val="1E3063"/>
                </a:solidFill>
                <a:latin typeface="Instrument Sans Medium" pitchFamily="34" charset="0"/>
                <a:ea typeface="Instrument Sans Medium" pitchFamily="34" charset="-122"/>
                <a:cs typeface="Instrument Sans Medium" pitchFamily="34" charset="-120"/>
              </a:rPr>
              <a:t> berafiliasi dengan lembaga kepolisian. Lab terbaik terakreditasi oleh ASCLD atau NFSTC.</a:t>
            </a:r>
            <a:endParaRPr lang="en-US" sz="1300" dirty="0"/>
          </a:p>
        </p:txBody>
      </p:sp>
      <p:sp>
        <p:nvSpPr>
          <p:cNvPr id="6" name="Text 3"/>
          <p:cNvSpPr/>
          <p:nvPr/>
        </p:nvSpPr>
        <p:spPr>
          <a:xfrm>
            <a:off x="4017961" y="3204567"/>
            <a:ext cx="2946723"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Divisi Utama</a:t>
            </a:r>
            <a:endParaRPr lang="en-US" sz="1600" dirty="0"/>
          </a:p>
        </p:txBody>
      </p:sp>
      <p:sp>
        <p:nvSpPr>
          <p:cNvPr id="7" name="Text 4"/>
          <p:cNvSpPr/>
          <p:nvPr/>
        </p:nvSpPr>
        <p:spPr>
          <a:xfrm>
            <a:off x="4017961" y="3628330"/>
            <a:ext cx="2946723" cy="1231999"/>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Serologi (cairan)</a:t>
            </a:r>
            <a:endParaRPr lang="en-US" sz="1300" dirty="0"/>
          </a:p>
          <a:p>
            <a:pPr marL="264160" indent="-264160" algn="l">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Zat tidak dikenal (obat &amp; racun)</a:t>
            </a:r>
            <a:endParaRPr lang="en-US" sz="1300" dirty="0"/>
          </a:p>
          <a:p>
            <a:pPr marL="264160" indent="-264160" algn="l">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Bukti jejak (rambut &amp; serat)</a:t>
            </a:r>
            <a:endParaRPr lang="en-US" sz="1300" dirty="0"/>
          </a:p>
          <a:p>
            <a:pPr marL="264160" indent="-264160" algn="l">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Balistik &amp; sidik jari</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17088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Jenis-Jenis Bukti</a:t>
            </a:r>
            <a:endParaRPr lang="en-US" sz="325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2018308"/>
            <a:ext cx="5351725" cy="1751707"/>
          </a:xfrm>
          <a:prstGeom prst="rect">
            <a:avLst/>
          </a:prstGeom>
        </p:spPr>
      </p:pic>
      <p:pic>
        <p:nvPicPr>
          <p:cNvPr id="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13317" y="2161282"/>
            <a:ext cx="248041" cy="248047"/>
          </a:xfrm>
          <a:prstGeom prst="rect">
            <a:avLst/>
          </a:prstGeom>
        </p:spPr>
      </p:pic>
      <p:sp>
        <p:nvSpPr>
          <p:cNvPr id="5" name="Text 1"/>
          <p:cNvSpPr/>
          <p:nvPr/>
        </p:nvSpPr>
        <p:spPr>
          <a:xfrm>
            <a:off x="845819" y="2698750"/>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Fisik</a:t>
            </a:r>
            <a:endParaRPr lang="en-US" sz="1600" dirty="0"/>
          </a:p>
        </p:txBody>
      </p:sp>
      <p:sp>
        <p:nvSpPr>
          <p:cNvPr id="6" name="Text 2"/>
          <p:cNvSpPr/>
          <p:nvPr/>
        </p:nvSpPr>
        <p:spPr>
          <a:xfrm>
            <a:off x="845819" y="3056434"/>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Objek nyata yang dapat dibawa ke pengadilan dan "berbicara sendiri."</a:t>
            </a:r>
            <a:endParaRPr lang="en-US" sz="1300" dirty="0"/>
          </a:p>
        </p:txBody>
      </p:sp>
      <p:pic>
        <p:nvPicPr>
          <p:cNvPr id="7"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8495" y="2018308"/>
            <a:ext cx="5351725" cy="1751707"/>
          </a:xfrm>
          <a:prstGeom prst="rect">
            <a:avLst/>
          </a:prstGeom>
        </p:spPr>
      </p:pic>
      <p:pic>
        <p:nvPicPr>
          <p:cNvPr id="8"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30337" y="2161282"/>
            <a:ext cx="248041" cy="248047"/>
          </a:xfrm>
          <a:prstGeom prst="rect">
            <a:avLst/>
          </a:prstGeom>
        </p:spPr>
      </p:pic>
      <p:sp>
        <p:nvSpPr>
          <p:cNvPr id="9" name="Text 3"/>
          <p:cNvSpPr/>
          <p:nvPr/>
        </p:nvSpPr>
        <p:spPr>
          <a:xfrm>
            <a:off x="6362838" y="2698750"/>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Testimonial</a:t>
            </a:r>
            <a:endParaRPr lang="en-US" sz="1600" dirty="0"/>
          </a:p>
        </p:txBody>
      </p:sp>
      <p:sp>
        <p:nvSpPr>
          <p:cNvPr id="10" name="Text 4"/>
          <p:cNvSpPr/>
          <p:nvPr/>
        </p:nvSpPr>
        <p:spPr>
          <a:xfrm>
            <a:off x="6362838" y="3056434"/>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Kesaksian di bawah sumpah oleh saksi mata, ahli, dan pengakuan.</a:t>
            </a:r>
            <a:endParaRPr lang="en-US" sz="1300" dirty="0"/>
          </a:p>
        </p:txBody>
      </p:sp>
      <p:pic>
        <p:nvPicPr>
          <p:cNvPr id="11" name="Image 4"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3935313"/>
            <a:ext cx="5351725" cy="1751707"/>
          </a:xfrm>
          <a:prstGeom prst="rect">
            <a:avLst/>
          </a:prstGeom>
        </p:spPr>
      </p:pic>
      <p:pic>
        <p:nvPicPr>
          <p:cNvPr id="12" name="Image 5"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13317" y="4078288"/>
            <a:ext cx="248041" cy="248047"/>
          </a:xfrm>
          <a:prstGeom prst="rect">
            <a:avLst/>
          </a:prstGeom>
        </p:spPr>
      </p:pic>
      <p:sp>
        <p:nvSpPr>
          <p:cNvPr id="13" name="Text 5"/>
          <p:cNvSpPr/>
          <p:nvPr/>
        </p:nvSpPr>
        <p:spPr>
          <a:xfrm>
            <a:off x="845819" y="4615755"/>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Dokumenter</a:t>
            </a:r>
            <a:endParaRPr lang="en-US" sz="1600" dirty="0"/>
          </a:p>
        </p:txBody>
      </p:sp>
      <p:sp>
        <p:nvSpPr>
          <p:cNvPr id="14" name="Text 6"/>
          <p:cNvSpPr/>
          <p:nvPr/>
        </p:nvSpPr>
        <p:spPr>
          <a:xfrm>
            <a:off x="845819" y="4973439"/>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Rekaman audio/video atau transkrip; memerlukan dukungan saksi ahli.</a:t>
            </a:r>
            <a:endParaRPr lang="en-US" sz="1300" dirty="0"/>
          </a:p>
        </p:txBody>
      </p:sp>
      <p:pic>
        <p:nvPicPr>
          <p:cNvPr id="15" name="Image 6"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8495" y="3935313"/>
            <a:ext cx="5351725" cy="1751707"/>
          </a:xfrm>
          <a:prstGeom prst="rect">
            <a:avLst/>
          </a:prstGeom>
        </p:spPr>
      </p:pic>
      <p:pic>
        <p:nvPicPr>
          <p:cNvPr id="16" name="Image 7"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30337" y="4078288"/>
            <a:ext cx="248041" cy="248047"/>
          </a:xfrm>
          <a:prstGeom prst="rect">
            <a:avLst/>
          </a:prstGeom>
        </p:spPr>
      </p:pic>
      <p:sp>
        <p:nvSpPr>
          <p:cNvPr id="17" name="Text 7"/>
          <p:cNvSpPr/>
          <p:nvPr/>
        </p:nvSpPr>
        <p:spPr>
          <a:xfrm>
            <a:off x="6362838" y="4615755"/>
            <a:ext cx="4983038"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Demonstratif</a:t>
            </a:r>
            <a:endParaRPr lang="en-US" sz="1600" dirty="0"/>
          </a:p>
        </p:txBody>
      </p:sp>
      <p:sp>
        <p:nvSpPr>
          <p:cNvPr id="18" name="Text 8"/>
          <p:cNvSpPr/>
          <p:nvPr/>
        </p:nvSpPr>
        <p:spPr>
          <a:xfrm>
            <a:off x="6362838" y="4973439"/>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Grafik, bagan, dan rekonstruksi komputer untuk kesaksian langsung atau silang.</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702991"/>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Bukti Fisik dalam Kejahatan Keuangan</a:t>
            </a:r>
            <a:endParaRPr lang="en-US" sz="3250" dirty="0"/>
          </a:p>
        </p:txBody>
      </p:sp>
      <p:sp>
        <p:nvSpPr>
          <p:cNvPr id="4" name="Text 1"/>
          <p:cNvSpPr/>
          <p:nvPr/>
        </p:nvSpPr>
        <p:spPr>
          <a:xfrm>
            <a:off x="661475" y="2984500"/>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Investigator umumnya mengandalkan tiga elemen: </a:t>
            </a:r>
            <a:r>
              <a:rPr lang="en-US" sz="1300" b="1" dirty="0">
                <a:solidFill>
                  <a:srgbClr val="1E3063"/>
                </a:solidFill>
                <a:latin typeface="Instrument Sans Bold" pitchFamily="34" charset="0"/>
                <a:ea typeface="Instrument Sans Bold" pitchFamily="34" charset="-122"/>
                <a:cs typeface="Instrument Sans Bold" pitchFamily="34" charset="-120"/>
              </a:rPr>
              <a:t>bukti fisik, saksi, dan pengakuan</a:t>
            </a:r>
            <a:r>
              <a:rPr lang="en-US" sz="1300" dirty="0">
                <a:solidFill>
                  <a:srgbClr val="1E3063"/>
                </a:solidFill>
                <a:latin typeface="Instrument Sans Medium" pitchFamily="34" charset="0"/>
                <a:ea typeface="Instrument Sans Medium" pitchFamily="34" charset="-122"/>
                <a:cs typeface="Instrument Sans Medium" pitchFamily="34" charset="-120"/>
              </a:rPr>
              <a:t>. Sebagian besar kejahatan keuangan diselesaikan menggunakan bukti fisik — termasuk catatan komputer, rekening bank, dan kartu kredit.</a:t>
            </a:r>
            <a:endParaRPr lang="en-US" sz="1300" dirty="0"/>
          </a:p>
        </p:txBody>
      </p:sp>
      <p:sp>
        <p:nvSpPr>
          <p:cNvPr id="5" name="Shape 2"/>
          <p:cNvSpPr/>
          <p:nvPr/>
        </p:nvSpPr>
        <p:spPr>
          <a:xfrm>
            <a:off x="661475" y="3964384"/>
            <a:ext cx="6296860" cy="1190526"/>
          </a:xfrm>
          <a:prstGeom prst="roundRect">
            <a:avLst>
              <a:gd name="adj" fmla="val 12503"/>
            </a:avLst>
          </a:prstGeom>
          <a:solidFill>
            <a:srgbClr val="CEE6FD"/>
          </a:solidFill>
          <a:ln/>
        </p:spPr>
      </p:sp>
      <p:pic>
        <p:nvPicPr>
          <p:cNvPr id="6" name="Image 1" descr="preencoded.png"/>
          <p:cNvPicPr>
            <a:picLocks noChangeAspect="1"/>
          </p:cNvPicPr>
          <p:nvPr/>
        </p:nvPicPr>
        <p:blipFill>
          <a:blip r:embed="rId4"/>
          <a:stretch>
            <a:fillRect/>
          </a:stretch>
        </p:blipFill>
        <p:spPr>
          <a:xfrm>
            <a:off x="826769" y="4204097"/>
            <a:ext cx="206667" cy="165298"/>
          </a:xfrm>
          <a:prstGeom prst="rect">
            <a:avLst/>
          </a:prstGeom>
        </p:spPr>
      </p:pic>
      <p:sp>
        <p:nvSpPr>
          <p:cNvPr id="7" name="Text 3"/>
          <p:cNvSpPr/>
          <p:nvPr/>
        </p:nvSpPr>
        <p:spPr>
          <a:xfrm>
            <a:off x="1198731" y="4170958"/>
            <a:ext cx="5594309"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Instrument Sans Medium" pitchFamily="34" charset="0"/>
                <a:ea typeface="Instrument Sans Medium" pitchFamily="34" charset="-122"/>
                <a:cs typeface="Instrument Sans Medium" pitchFamily="34" charset="-120"/>
              </a:rPr>
              <a:t>Catatan keuangan adalah jenis bukti fisik terpenting bagi akuntan forensik. Sebagian besar kejahatan keuangan meninggalkan </a:t>
            </a:r>
            <a:r>
              <a:rPr lang="en-US" sz="1300" b="1" dirty="0">
                <a:solidFill>
                  <a:srgbClr val="000000"/>
                </a:solidFill>
                <a:latin typeface="Instrument Sans Bold" pitchFamily="34" charset="0"/>
                <a:ea typeface="Instrument Sans Bold" pitchFamily="34" charset="-122"/>
                <a:cs typeface="Instrument Sans Bold" pitchFamily="34" charset="-120"/>
              </a:rPr>
              <a:t>jejak uang atau jejak catatan</a:t>
            </a:r>
            <a:r>
              <a:rPr lang="en-US" sz="1300" dirty="0">
                <a:solidFill>
                  <a:srgbClr val="000000"/>
                </a:solidFill>
                <a:latin typeface="Instrument Sans Medium" pitchFamily="34" charset="0"/>
                <a:ea typeface="Instrument Sans Medium" pitchFamily="34" charset="-122"/>
                <a:cs typeface="Instrument Sans Medium" pitchFamily="34" charset="-120"/>
              </a:rPr>
              <a:t>, atau keduanya.</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214838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Identifikasi Forensik</a:t>
            </a:r>
            <a:endParaRPr lang="en-US" sz="3250" dirty="0"/>
          </a:p>
        </p:txBody>
      </p:sp>
      <p:sp>
        <p:nvSpPr>
          <p:cNvPr id="3" name="Shape 1"/>
          <p:cNvSpPr/>
          <p:nvPr/>
        </p:nvSpPr>
        <p:spPr>
          <a:xfrm>
            <a:off x="542415" y="2913162"/>
            <a:ext cx="5470785" cy="1796355"/>
          </a:xfrm>
          <a:prstGeom prst="roundRect">
            <a:avLst>
              <a:gd name="adj" fmla="val 13258"/>
            </a:avLst>
          </a:prstGeom>
          <a:solidFill>
            <a:srgbClr val="84C1FA"/>
          </a:solidFill>
          <a:ln/>
        </p:spPr>
      </p:sp>
      <p:sp>
        <p:nvSpPr>
          <p:cNvPr id="4" name="Text 2"/>
          <p:cNvSpPr/>
          <p:nvPr/>
        </p:nvSpPr>
        <p:spPr>
          <a:xfrm>
            <a:off x="707710" y="3078460"/>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Definisi</a:t>
            </a:r>
            <a:endParaRPr lang="en-US" sz="1600" dirty="0"/>
          </a:p>
        </p:txBody>
      </p:sp>
      <p:sp>
        <p:nvSpPr>
          <p:cNvPr id="5" name="Text 3"/>
          <p:cNvSpPr/>
          <p:nvPr/>
        </p:nvSpPr>
        <p:spPr>
          <a:xfrm>
            <a:off x="707710" y="3502223"/>
            <a:ext cx="5140196"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Identifikasi forensik</a:t>
            </a:r>
            <a:r>
              <a:rPr lang="en-US" sz="1300" dirty="0">
                <a:solidFill>
                  <a:srgbClr val="1E3063"/>
                </a:solidFill>
                <a:latin typeface="Instrument Sans Medium" pitchFamily="34" charset="0"/>
                <a:ea typeface="Instrument Sans Medium" pitchFamily="34" charset="-122"/>
                <a:cs typeface="Instrument Sans Medium" pitchFamily="34" charset="-120"/>
              </a:rPr>
              <a:t> terjadi ketika bukti fisik dapat dikaitkan secara spesifik dan tak terbantahkan dengan objek atau orang tertentu.</a:t>
            </a:r>
            <a:endParaRPr lang="en-US" sz="1300" dirty="0"/>
          </a:p>
        </p:txBody>
      </p:sp>
      <p:sp>
        <p:nvSpPr>
          <p:cNvPr id="6" name="Text 4"/>
          <p:cNvSpPr/>
          <p:nvPr/>
        </p:nvSpPr>
        <p:spPr>
          <a:xfrm>
            <a:off x="6303904" y="307846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Prinsip Locard</a:t>
            </a:r>
            <a:endParaRPr lang="en-US" sz="1600" dirty="0"/>
          </a:p>
        </p:txBody>
      </p:sp>
      <p:sp>
        <p:nvSpPr>
          <p:cNvPr id="7" name="Text 5"/>
          <p:cNvSpPr/>
          <p:nvPr/>
        </p:nvSpPr>
        <p:spPr>
          <a:xfrm>
            <a:off x="6303904" y="3502223"/>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Pernyataan terkenal terkait identifikasi forensik adalah </a:t>
            </a:r>
            <a:r>
              <a:rPr lang="en-US" sz="1300" b="1" dirty="0">
                <a:solidFill>
                  <a:srgbClr val="1E3063"/>
                </a:solidFill>
                <a:latin typeface="Instrument Sans Bold" pitchFamily="34" charset="0"/>
                <a:ea typeface="Instrument Sans Bold" pitchFamily="34" charset="-122"/>
                <a:cs typeface="Instrument Sans Bold" pitchFamily="34" charset="-120"/>
              </a:rPr>
              <a:t>Prinsip Pertukaran Locard</a:t>
            </a:r>
            <a:r>
              <a:rPr lang="en-US" sz="1300" dirty="0">
                <a:solidFill>
                  <a:srgbClr val="1E3063"/>
                </a:solidFill>
                <a:latin typeface="Instrument Sans Medium" pitchFamily="34" charset="0"/>
                <a:ea typeface="Instrument Sans Medium" pitchFamily="34" charset="-122"/>
                <a:cs typeface="Instrument Sans Medium" pitchFamily="34" charset="-120"/>
              </a:rPr>
              <a:t>: </a:t>
            </a:r>
            <a:r>
              <a:rPr lang="en-US" sz="1300" i="1" dirty="0">
                <a:solidFill>
                  <a:srgbClr val="1E3063"/>
                </a:solidFill>
                <a:latin typeface="Instrument Sans Medium" pitchFamily="34" charset="0"/>
                <a:ea typeface="Instrument Sans Medium" pitchFamily="34" charset="-122"/>
                <a:cs typeface="Instrument Sans Medium" pitchFamily="34" charset="-120"/>
              </a:rPr>
              <a:t>"Setiap kontak meninggalkan jejak."</a:t>
            </a:r>
            <a:r>
              <a:rPr lang="en-US" sz="1300" dirty="0">
                <a:solidFill>
                  <a:srgbClr val="1E3063"/>
                </a:solidFill>
                <a:latin typeface="Instrument Sans Medium" pitchFamily="34" charset="0"/>
                <a:ea typeface="Instrument Sans Medium" pitchFamily="34" charset="-122"/>
                <a:cs typeface="Instrument Sans Medium" pitchFamily="34" charset="-120"/>
              </a:rPr>
              <a:t> Identifikasi didasarkan pada titik-titik perbandingan yang menunjukkan identifikasi kelas atau identifikasi forensik unik.</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575991"/>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Bukti Testimonial &amp; Uji Ahli</a:t>
            </a:r>
            <a:endParaRPr lang="en-US" sz="325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1475" y="2340769"/>
            <a:ext cx="6296860" cy="1255613"/>
          </a:xfrm>
          <a:prstGeom prst="rect">
            <a:avLst/>
          </a:prstGeom>
        </p:spPr>
      </p:pic>
      <p:sp>
        <p:nvSpPr>
          <p:cNvPr id="5" name="Text 1"/>
          <p:cNvSpPr/>
          <p:nvPr/>
        </p:nvSpPr>
        <p:spPr>
          <a:xfrm>
            <a:off x="922017" y="2525117"/>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Uji Frye</a:t>
            </a:r>
            <a:endParaRPr lang="en-US" sz="1600" dirty="0"/>
          </a:p>
        </p:txBody>
      </p:sp>
      <p:sp>
        <p:nvSpPr>
          <p:cNvPr id="6" name="Text 2"/>
          <p:cNvSpPr/>
          <p:nvPr/>
        </p:nvSpPr>
        <p:spPr>
          <a:xfrm>
            <a:off x="922017" y="2882801"/>
            <a:ext cx="585197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Hanya mensyaratkan bahwa prinsip dan metode saksi ahli </a:t>
            </a:r>
            <a:r>
              <a:rPr lang="en-US" sz="1300" b="1" dirty="0">
                <a:solidFill>
                  <a:srgbClr val="1E3063"/>
                </a:solidFill>
                <a:latin typeface="Instrument Sans Bold" pitchFamily="34" charset="0"/>
                <a:ea typeface="Instrument Sans Bold" pitchFamily="34" charset="-122"/>
                <a:cs typeface="Instrument Sans Bold" pitchFamily="34" charset="-120"/>
              </a:rPr>
              <a:t>diterima secara umum</a:t>
            </a:r>
            <a:r>
              <a:rPr lang="en-US" sz="1300" dirty="0">
                <a:solidFill>
                  <a:srgbClr val="1E3063"/>
                </a:solidFill>
                <a:latin typeface="Instrument Sans Medium" pitchFamily="34" charset="0"/>
                <a:ea typeface="Instrument Sans Medium" pitchFamily="34" charset="-122"/>
                <a:cs typeface="Instrument Sans Medium" pitchFamily="34" charset="-120"/>
              </a:rPr>
              <a:t> dalam komunitas ilmiah.</a:t>
            </a:r>
            <a:endParaRPr lang="en-US" sz="1300" dirty="0"/>
          </a:p>
        </p:txBody>
      </p:sp>
      <p:pic>
        <p:nvPicPr>
          <p:cNvPr id="7"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475" y="3761680"/>
            <a:ext cx="6296860" cy="1520230"/>
          </a:xfrm>
          <a:prstGeom prst="rect">
            <a:avLst/>
          </a:prstGeom>
        </p:spPr>
      </p:pic>
      <p:sp>
        <p:nvSpPr>
          <p:cNvPr id="8" name="Text 3"/>
          <p:cNvSpPr/>
          <p:nvPr/>
        </p:nvSpPr>
        <p:spPr>
          <a:xfrm>
            <a:off x="922017" y="3946029"/>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Uji Daubert</a:t>
            </a:r>
            <a:endParaRPr lang="en-US" sz="1600" dirty="0"/>
          </a:p>
        </p:txBody>
      </p:sp>
      <p:sp>
        <p:nvSpPr>
          <p:cNvPr id="9" name="Text 4"/>
          <p:cNvSpPr/>
          <p:nvPr/>
        </p:nvSpPr>
        <p:spPr>
          <a:xfrm>
            <a:off x="922017" y="4303712"/>
            <a:ext cx="5851974"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Mensyaratkan: (1) teknik telah diuji secara ilmiah, (2) diterbitkan di jurnal peer-reviewed, (3) tingkat kesalahan diketahui, dan (4) diterima dalam komunitas ilmiah yang relevan.</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123983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Alat Investigasi Forensik</a:t>
            </a:r>
            <a:endParaRPr lang="en-US" sz="3250" dirty="0"/>
          </a:p>
        </p:txBody>
      </p:sp>
      <p:sp>
        <p:nvSpPr>
          <p:cNvPr id="3" name="Text 1"/>
          <p:cNvSpPr/>
          <p:nvPr/>
        </p:nvSpPr>
        <p:spPr>
          <a:xfrm>
            <a:off x="661475" y="2087265"/>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Ilmu forensik tidak hanya digunakan untuk mengumpulkan bukti yang dapat diterima di pengadilan, tetapi juga sebagai </a:t>
            </a:r>
            <a:r>
              <a:rPr lang="en-US" sz="1300" b="1" dirty="0">
                <a:solidFill>
                  <a:srgbClr val="1E3063"/>
                </a:solidFill>
                <a:latin typeface="Instrument Sans Bold" pitchFamily="34" charset="0"/>
                <a:ea typeface="Instrument Sans Bold" pitchFamily="34" charset="-122"/>
                <a:cs typeface="Instrument Sans Bold" pitchFamily="34" charset="-120"/>
              </a:rPr>
              <a:t>alat investigasi</a:t>
            </a:r>
            <a:r>
              <a:rPr lang="en-US" sz="1300" dirty="0">
                <a:solidFill>
                  <a:srgbClr val="1E3063"/>
                </a:solidFill>
                <a:latin typeface="Instrument Sans Medium" pitchFamily="34" charset="0"/>
                <a:ea typeface="Instrument Sans Medium" pitchFamily="34" charset="-122"/>
                <a:cs typeface="Instrument Sans Medium" pitchFamily="34" charset="-120"/>
              </a:rPr>
              <a:t>.</a:t>
            </a:r>
            <a:endParaRPr lang="en-US" sz="13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475" y="2537916"/>
            <a:ext cx="413434" cy="413445"/>
          </a:xfrm>
          <a:prstGeom prst="rect">
            <a:avLst/>
          </a:prstGeom>
        </p:spPr>
      </p:pic>
      <p:sp>
        <p:nvSpPr>
          <p:cNvPr id="5" name="Text 2"/>
          <p:cNvSpPr/>
          <p:nvPr/>
        </p:nvSpPr>
        <p:spPr>
          <a:xfrm>
            <a:off x="661475" y="3158034"/>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Brain Printing</a:t>
            </a:r>
            <a:endParaRPr lang="en-US" sz="1600" dirty="0"/>
          </a:p>
        </p:txBody>
      </p:sp>
      <p:sp>
        <p:nvSpPr>
          <p:cNvPr id="6" name="Text 3"/>
          <p:cNvSpPr/>
          <p:nvPr/>
        </p:nvSpPr>
        <p:spPr>
          <a:xfrm>
            <a:off x="661475" y="3515717"/>
            <a:ext cx="5330989"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Teknik untuk mendeteksi respons otak terhadap informasi spesifik.</a:t>
            </a:r>
            <a:endParaRPr lang="en-US" sz="1300" dirty="0"/>
          </a:p>
        </p:txBody>
      </p:sp>
      <p:pic>
        <p:nvPicPr>
          <p:cNvPr id="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99132" y="2537916"/>
            <a:ext cx="413434" cy="413445"/>
          </a:xfrm>
          <a:prstGeom prst="rect">
            <a:avLst/>
          </a:prstGeom>
        </p:spPr>
      </p:pic>
      <p:sp>
        <p:nvSpPr>
          <p:cNvPr id="8" name="Text 4"/>
          <p:cNvSpPr/>
          <p:nvPr/>
        </p:nvSpPr>
        <p:spPr>
          <a:xfrm>
            <a:off x="6199132" y="3158034"/>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Biometrik</a:t>
            </a:r>
            <a:endParaRPr lang="en-US" sz="1600" dirty="0"/>
          </a:p>
        </p:txBody>
      </p:sp>
      <p:sp>
        <p:nvSpPr>
          <p:cNvPr id="9" name="Text 5"/>
          <p:cNvSpPr/>
          <p:nvPr/>
        </p:nvSpPr>
        <p:spPr>
          <a:xfrm>
            <a:off x="6199132" y="3515717"/>
            <a:ext cx="5331089"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Identifikasi individu berdasarkan karakteristik fisik unik.</a:t>
            </a:r>
            <a:endParaRPr lang="en-US" sz="1300" dirty="0"/>
          </a:p>
        </p:txBody>
      </p:sp>
      <p:pic>
        <p:nvPicPr>
          <p:cNvPr id="1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1475" y="4111030"/>
            <a:ext cx="413434" cy="413445"/>
          </a:xfrm>
          <a:prstGeom prst="rect">
            <a:avLst/>
          </a:prstGeom>
        </p:spPr>
      </p:pic>
      <p:sp>
        <p:nvSpPr>
          <p:cNvPr id="11" name="Text 6"/>
          <p:cNvSpPr/>
          <p:nvPr/>
        </p:nvSpPr>
        <p:spPr>
          <a:xfrm>
            <a:off x="661475" y="4731147"/>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Profiling</a:t>
            </a:r>
            <a:endParaRPr lang="en-US" sz="1600" dirty="0"/>
          </a:p>
        </p:txBody>
      </p:sp>
      <p:sp>
        <p:nvSpPr>
          <p:cNvPr id="12" name="Text 7"/>
          <p:cNvSpPr/>
          <p:nvPr/>
        </p:nvSpPr>
        <p:spPr>
          <a:xfrm>
            <a:off x="661475" y="5088830"/>
            <a:ext cx="5330989"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Pembuatan profil psikologis pelaku kejahatan.</a:t>
            </a:r>
            <a:endParaRPr lang="en-US" sz="1300" dirty="0"/>
          </a:p>
        </p:txBody>
      </p:sp>
      <p:pic>
        <p:nvPicPr>
          <p:cNvPr id="13"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99132" y="4111030"/>
            <a:ext cx="413434" cy="413445"/>
          </a:xfrm>
          <a:prstGeom prst="rect">
            <a:avLst/>
          </a:prstGeom>
        </p:spPr>
      </p:pic>
      <p:sp>
        <p:nvSpPr>
          <p:cNvPr id="14" name="Text 8"/>
          <p:cNvSpPr/>
          <p:nvPr/>
        </p:nvSpPr>
        <p:spPr>
          <a:xfrm>
            <a:off x="6199132" y="4731147"/>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Data Mining</a:t>
            </a:r>
            <a:endParaRPr lang="en-US" sz="1600" dirty="0"/>
          </a:p>
        </p:txBody>
      </p:sp>
      <p:sp>
        <p:nvSpPr>
          <p:cNvPr id="15" name="Text 9"/>
          <p:cNvSpPr/>
          <p:nvPr/>
        </p:nvSpPr>
        <p:spPr>
          <a:xfrm>
            <a:off x="6199132" y="5088830"/>
            <a:ext cx="5331089"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Penggalian pola dari kumpulan data besar untuk mengidentifikasi anomali.</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339552"/>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Forensik Komputer</a:t>
            </a:r>
            <a:endParaRPr lang="en-US" sz="3250" dirty="0"/>
          </a:p>
        </p:txBody>
      </p:sp>
      <p:sp>
        <p:nvSpPr>
          <p:cNvPr id="4" name="Text 1"/>
          <p:cNvSpPr/>
          <p:nvPr/>
        </p:nvSpPr>
        <p:spPr>
          <a:xfrm>
            <a:off x="661475" y="2104330"/>
            <a:ext cx="6296860"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Forensik komputer</a:t>
            </a:r>
            <a:r>
              <a:rPr lang="en-US" sz="1300" dirty="0">
                <a:solidFill>
                  <a:srgbClr val="1E3063"/>
                </a:solidFill>
                <a:latin typeface="Instrument Sans Medium" pitchFamily="34" charset="0"/>
                <a:ea typeface="Instrument Sans Medium" pitchFamily="34" charset="-122"/>
                <a:cs typeface="Instrument Sans Medium" pitchFamily="34" charset="-120"/>
              </a:rPr>
              <a:t> melibatkan penerapan teknik ilmu komputer untuk membantu penyelidikan berbagai masalah hukum. Tiga tugas utamanya:</a:t>
            </a:r>
            <a:endParaRPr lang="en-US" sz="1300" dirty="0"/>
          </a:p>
        </p:txBody>
      </p:sp>
      <p:sp>
        <p:nvSpPr>
          <p:cNvPr id="5" name="Shape 2"/>
          <p:cNvSpPr/>
          <p:nvPr/>
        </p:nvSpPr>
        <p:spPr>
          <a:xfrm>
            <a:off x="661475" y="2819598"/>
            <a:ext cx="372061" cy="372070"/>
          </a:xfrm>
          <a:prstGeom prst="roundRect">
            <a:avLst>
              <a:gd name="adj" fmla="val 40007"/>
            </a:avLst>
          </a:prstGeom>
          <a:solidFill>
            <a:srgbClr val="CEE6FD"/>
          </a:solidFill>
          <a:ln/>
        </p:spPr>
      </p:sp>
      <p:sp>
        <p:nvSpPr>
          <p:cNvPr id="6" name="Text 3"/>
          <p:cNvSpPr/>
          <p:nvPr/>
        </p:nvSpPr>
        <p:spPr>
          <a:xfrm>
            <a:off x="723485" y="2850604"/>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1E3063"/>
                </a:solidFill>
                <a:latin typeface="Instrument Sans SemiBold" pitchFamily="34" charset="0"/>
                <a:ea typeface="Instrument Sans SemiBold" pitchFamily="34" charset="-122"/>
                <a:cs typeface="Instrument Sans SemiBold" pitchFamily="34" charset="-120"/>
              </a:rPr>
              <a:t>1</a:t>
            </a:r>
            <a:endParaRPr lang="en-US" sz="1950" dirty="0"/>
          </a:p>
        </p:txBody>
      </p:sp>
      <p:sp>
        <p:nvSpPr>
          <p:cNvPr id="7" name="Text 4"/>
          <p:cNvSpPr/>
          <p:nvPr/>
        </p:nvSpPr>
        <p:spPr>
          <a:xfrm>
            <a:off x="1198830" y="2876451"/>
            <a:ext cx="575950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Identifikasi Pelaku</a:t>
            </a:r>
            <a:endParaRPr lang="en-US" sz="1600" dirty="0"/>
          </a:p>
        </p:txBody>
      </p:sp>
      <p:sp>
        <p:nvSpPr>
          <p:cNvPr id="8" name="Text 5"/>
          <p:cNvSpPr/>
          <p:nvPr/>
        </p:nvSpPr>
        <p:spPr>
          <a:xfrm>
            <a:off x="1198830" y="3234134"/>
            <a:ext cx="5759504"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Mengidentifikasi pelaku kejahatan atau jenis pelanggaran lainnya.</a:t>
            </a:r>
            <a:endParaRPr lang="en-US" sz="1300" dirty="0"/>
          </a:p>
        </p:txBody>
      </p:sp>
      <p:sp>
        <p:nvSpPr>
          <p:cNvPr id="9" name="Shape 6"/>
          <p:cNvSpPr/>
          <p:nvPr/>
        </p:nvSpPr>
        <p:spPr>
          <a:xfrm>
            <a:off x="661475" y="3829447"/>
            <a:ext cx="372061" cy="372070"/>
          </a:xfrm>
          <a:prstGeom prst="roundRect">
            <a:avLst>
              <a:gd name="adj" fmla="val 40007"/>
            </a:avLst>
          </a:prstGeom>
          <a:solidFill>
            <a:srgbClr val="CEE6FD"/>
          </a:solidFill>
          <a:ln/>
        </p:spPr>
      </p:sp>
      <p:sp>
        <p:nvSpPr>
          <p:cNvPr id="10" name="Text 7"/>
          <p:cNvSpPr/>
          <p:nvPr/>
        </p:nvSpPr>
        <p:spPr>
          <a:xfrm>
            <a:off x="723485" y="386045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1E3063"/>
                </a:solidFill>
                <a:latin typeface="Instrument Sans SemiBold" pitchFamily="34" charset="0"/>
                <a:ea typeface="Instrument Sans SemiBold" pitchFamily="34" charset="-122"/>
                <a:cs typeface="Instrument Sans SemiBold" pitchFamily="34" charset="-120"/>
              </a:rPr>
              <a:t>2</a:t>
            </a:r>
            <a:endParaRPr lang="en-US" sz="1950" dirty="0"/>
          </a:p>
        </p:txBody>
      </p:sp>
      <p:sp>
        <p:nvSpPr>
          <p:cNvPr id="11" name="Text 8"/>
          <p:cNvSpPr/>
          <p:nvPr/>
        </p:nvSpPr>
        <p:spPr>
          <a:xfrm>
            <a:off x="1198830" y="3886299"/>
            <a:ext cx="575950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Pemulihan Data</a:t>
            </a:r>
            <a:endParaRPr lang="en-US" sz="1600" dirty="0"/>
          </a:p>
        </p:txBody>
      </p:sp>
      <p:sp>
        <p:nvSpPr>
          <p:cNvPr id="12" name="Text 9"/>
          <p:cNvSpPr/>
          <p:nvPr/>
        </p:nvSpPr>
        <p:spPr>
          <a:xfrm>
            <a:off x="1198830" y="4243983"/>
            <a:ext cx="5759504"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Menemukan dan memulihkan data, file, atau pesan email terkait kasus.</a:t>
            </a:r>
            <a:endParaRPr lang="en-US" sz="1300" dirty="0"/>
          </a:p>
        </p:txBody>
      </p:sp>
      <p:sp>
        <p:nvSpPr>
          <p:cNvPr id="13" name="Shape 10"/>
          <p:cNvSpPr/>
          <p:nvPr/>
        </p:nvSpPr>
        <p:spPr>
          <a:xfrm>
            <a:off x="661475" y="4839295"/>
            <a:ext cx="372061" cy="372070"/>
          </a:xfrm>
          <a:prstGeom prst="roundRect">
            <a:avLst>
              <a:gd name="adj" fmla="val 40007"/>
            </a:avLst>
          </a:prstGeom>
          <a:solidFill>
            <a:srgbClr val="CEE6FD"/>
          </a:solidFill>
          <a:ln/>
        </p:spPr>
      </p:sp>
      <p:sp>
        <p:nvSpPr>
          <p:cNvPr id="14" name="Text 11"/>
          <p:cNvSpPr/>
          <p:nvPr/>
        </p:nvSpPr>
        <p:spPr>
          <a:xfrm>
            <a:off x="723485" y="4870301"/>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1E3063"/>
                </a:solidFill>
                <a:latin typeface="Instrument Sans SemiBold" pitchFamily="34" charset="0"/>
                <a:ea typeface="Instrument Sans SemiBold" pitchFamily="34" charset="-122"/>
                <a:cs typeface="Instrument Sans SemiBold" pitchFamily="34" charset="-120"/>
              </a:rPr>
              <a:t>3</a:t>
            </a:r>
            <a:endParaRPr lang="en-US" sz="1950" dirty="0"/>
          </a:p>
        </p:txBody>
      </p:sp>
      <p:sp>
        <p:nvSpPr>
          <p:cNvPr id="15" name="Text 12"/>
          <p:cNvSpPr/>
          <p:nvPr/>
        </p:nvSpPr>
        <p:spPr>
          <a:xfrm>
            <a:off x="1198830" y="4896148"/>
            <a:ext cx="575950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Rekonstruksi</a:t>
            </a:r>
            <a:endParaRPr lang="en-US" sz="1600" dirty="0"/>
          </a:p>
        </p:txBody>
      </p:sp>
      <p:sp>
        <p:nvSpPr>
          <p:cNvPr id="16" name="Text 13"/>
          <p:cNvSpPr/>
          <p:nvPr/>
        </p:nvSpPr>
        <p:spPr>
          <a:xfrm>
            <a:off x="1198830" y="5253831"/>
            <a:ext cx="5759504"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Merekonstruksi basis data dan file yang rusak.</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1475" y="80595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Langkah-Langkah Investigasi Forensik Komputer</a:t>
            </a:r>
            <a:endParaRPr lang="en-US" sz="3250" dirty="0"/>
          </a:p>
        </p:txBody>
      </p:sp>
      <p:pic>
        <p:nvPicPr>
          <p:cNvPr id="3" name="Image 0" descr="preencoded.png"/>
          <p:cNvPicPr>
            <a:picLocks noChangeAspect="1"/>
          </p:cNvPicPr>
          <p:nvPr/>
        </p:nvPicPr>
        <p:blipFill>
          <a:blip r:embed="rId3"/>
          <a:stretch>
            <a:fillRect/>
          </a:stretch>
        </p:blipFill>
        <p:spPr>
          <a:xfrm>
            <a:off x="835500" y="1653381"/>
            <a:ext cx="10520595" cy="3947914"/>
          </a:xfrm>
          <a:prstGeom prst="rect">
            <a:avLst/>
          </a:prstGeom>
        </p:spPr>
      </p:pic>
      <p:sp>
        <p:nvSpPr>
          <p:cNvPr id="4" name="Text 1"/>
          <p:cNvSpPr/>
          <p:nvPr/>
        </p:nvSpPr>
        <p:spPr>
          <a:xfrm>
            <a:off x="9336045" y="4642903"/>
            <a:ext cx="1586822" cy="305688"/>
          </a:xfrm>
          <a:prstGeom prst="rect">
            <a:avLst/>
          </a:prstGeom>
          <a:noFill/>
          <a:ln/>
        </p:spPr>
        <p:txBody>
          <a:bodyPr wrap="none" lIns="0" tIns="0" rIns="0" bIns="0" rtlCol="0" anchor="t"/>
          <a:lstStyle/>
          <a:p>
            <a:pPr marL="0" indent="0" algn="ctr">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Matikan Daya</a:t>
            </a:r>
            <a:endParaRPr lang="en-US" sz="1900" dirty="0"/>
          </a:p>
        </p:txBody>
      </p:sp>
      <p:sp>
        <p:nvSpPr>
          <p:cNvPr id="5" name="Text 2"/>
          <p:cNvSpPr/>
          <p:nvPr/>
        </p:nvSpPr>
        <p:spPr>
          <a:xfrm>
            <a:off x="7336215" y="4642903"/>
            <a:ext cx="1586822" cy="305688"/>
          </a:xfrm>
          <a:prstGeom prst="rect">
            <a:avLst/>
          </a:prstGeom>
          <a:noFill/>
          <a:ln/>
        </p:spPr>
        <p:txBody>
          <a:bodyPr wrap="none" lIns="0" tIns="0" rIns="0" bIns="0" rtlCol="0" anchor="t"/>
          <a:lstStyle/>
          <a:p>
            <a:pPr marL="0" indent="0" algn="ctr">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Nilai Aktivitas</a:t>
            </a:r>
            <a:endParaRPr lang="en-US" sz="1900" dirty="0"/>
          </a:p>
        </p:txBody>
      </p:sp>
      <p:sp>
        <p:nvSpPr>
          <p:cNvPr id="6" name="Text 3"/>
          <p:cNvSpPr/>
          <p:nvPr/>
        </p:nvSpPr>
        <p:spPr>
          <a:xfrm>
            <a:off x="5347253" y="4642903"/>
            <a:ext cx="1586822" cy="305688"/>
          </a:xfrm>
          <a:prstGeom prst="rect">
            <a:avLst/>
          </a:prstGeom>
          <a:noFill/>
          <a:ln/>
        </p:spPr>
        <p:txBody>
          <a:bodyPr wrap="none" lIns="0" tIns="0" rIns="0" bIns="0" rtlCol="0" anchor="t"/>
          <a:lstStyle/>
          <a:p>
            <a:pPr marL="0" indent="0" algn="ctr">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Survei Awal</a:t>
            </a:r>
            <a:endParaRPr lang="en-US" sz="1900" dirty="0"/>
          </a:p>
        </p:txBody>
      </p:sp>
      <p:sp>
        <p:nvSpPr>
          <p:cNvPr id="7" name="Text 4"/>
          <p:cNvSpPr/>
          <p:nvPr/>
        </p:nvSpPr>
        <p:spPr>
          <a:xfrm>
            <a:off x="3358291" y="4642903"/>
            <a:ext cx="1586822" cy="305688"/>
          </a:xfrm>
          <a:prstGeom prst="rect">
            <a:avLst/>
          </a:prstGeom>
          <a:noFill/>
          <a:ln/>
        </p:spPr>
        <p:txBody>
          <a:bodyPr wrap="none" lIns="0" tIns="0" rIns="0" bIns="0" rtlCol="0" anchor="t"/>
          <a:lstStyle/>
          <a:p>
            <a:pPr marL="0" indent="0" algn="ctr">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Catat Semua</a:t>
            </a:r>
            <a:endParaRPr lang="en-US" sz="1900" dirty="0"/>
          </a:p>
        </p:txBody>
      </p:sp>
      <p:sp>
        <p:nvSpPr>
          <p:cNvPr id="8" name="Text 5"/>
          <p:cNvSpPr/>
          <p:nvPr/>
        </p:nvSpPr>
        <p:spPr>
          <a:xfrm>
            <a:off x="1325854" y="4490058"/>
            <a:ext cx="1586822" cy="611377"/>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Ukuran Situasi</a:t>
            </a:r>
            <a:endParaRPr lang="en-US" sz="1900" dirty="0"/>
          </a:p>
        </p:txBody>
      </p:sp>
      <p:sp>
        <p:nvSpPr>
          <p:cNvPr id="9" name="Text 6"/>
          <p:cNvSpPr/>
          <p:nvPr/>
        </p:nvSpPr>
        <p:spPr>
          <a:xfrm>
            <a:off x="661475" y="5787330"/>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Delapan langkah ini memastikan integritas bukti digital terjaga dari awal hingga analisis akhir.</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61475" y="124539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Langkah Kritis: Cabut Daya (Pull the Plug)</a:t>
            </a:r>
            <a:endParaRPr lang="en-US" sz="3250" dirty="0"/>
          </a:p>
        </p:txBody>
      </p:sp>
      <p:pic>
        <p:nvPicPr>
          <p:cNvPr id="3" name="Image 0" descr="preencoded.png"/>
          <p:cNvPicPr>
            <a:picLocks noChangeAspect="1"/>
          </p:cNvPicPr>
          <p:nvPr/>
        </p:nvPicPr>
        <p:blipFill>
          <a:blip r:embed="rId3"/>
          <a:stretch>
            <a:fillRect/>
          </a:stretch>
        </p:blipFill>
        <p:spPr>
          <a:xfrm>
            <a:off x="661475" y="2196207"/>
            <a:ext cx="5232666" cy="3230364"/>
          </a:xfrm>
          <a:prstGeom prst="rect">
            <a:avLst/>
          </a:prstGeom>
        </p:spPr>
      </p:pic>
      <p:sp>
        <p:nvSpPr>
          <p:cNvPr id="4" name="Text 1"/>
          <p:cNvSpPr/>
          <p:nvPr/>
        </p:nvSpPr>
        <p:spPr>
          <a:xfrm>
            <a:off x="6303904" y="217547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Mengapa Ini Penting?</a:t>
            </a:r>
            <a:endParaRPr lang="en-US" sz="1600" dirty="0"/>
          </a:p>
        </p:txBody>
      </p:sp>
      <p:sp>
        <p:nvSpPr>
          <p:cNvPr id="5" name="Text 2"/>
          <p:cNvSpPr/>
          <p:nvPr/>
        </p:nvSpPr>
        <p:spPr>
          <a:xfrm>
            <a:off x="6303904" y="2599234"/>
            <a:ext cx="5232666"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Mematikan komputer dengan mencabut daya secara langsung mencegah penghapusan data otomatis, enkripsi, atau aktivasi jebakan (booby trap) yang mungkin dipasang oleh pelaku. Langkah ini melindungi integritas bukti digital sebelum duplikasi hard drive dilakukan.</a:t>
            </a:r>
            <a:endParaRPr lang="en-US" sz="1300" dirty="0"/>
          </a:p>
        </p:txBody>
      </p:sp>
      <p:sp>
        <p:nvSpPr>
          <p:cNvPr id="6" name="Shape 3"/>
          <p:cNvSpPr/>
          <p:nvPr/>
        </p:nvSpPr>
        <p:spPr>
          <a:xfrm>
            <a:off x="6303904" y="4108351"/>
            <a:ext cx="5232666" cy="909439"/>
          </a:xfrm>
          <a:prstGeom prst="roundRect">
            <a:avLst>
              <a:gd name="adj" fmla="val 16367"/>
            </a:avLst>
          </a:prstGeom>
          <a:solidFill>
            <a:srgbClr val="FCF2B5"/>
          </a:solidFill>
          <a:ln/>
        </p:spPr>
      </p:sp>
      <p:pic>
        <p:nvPicPr>
          <p:cNvPr id="7" name="Image 1" descr="preencoded.png"/>
          <p:cNvPicPr>
            <a:picLocks noChangeAspect="1"/>
          </p:cNvPicPr>
          <p:nvPr/>
        </p:nvPicPr>
        <p:blipFill>
          <a:blip r:embed="rId4"/>
          <a:stretch>
            <a:fillRect/>
          </a:stretch>
        </p:blipFill>
        <p:spPr>
          <a:xfrm>
            <a:off x="6469198" y="4354413"/>
            <a:ext cx="206667" cy="165298"/>
          </a:xfrm>
          <a:prstGeom prst="rect">
            <a:avLst/>
          </a:prstGeom>
        </p:spPr>
      </p:pic>
      <p:sp>
        <p:nvSpPr>
          <p:cNvPr id="8" name="Text 4"/>
          <p:cNvSpPr/>
          <p:nvPr/>
        </p:nvSpPr>
        <p:spPr>
          <a:xfrm>
            <a:off x="6841160" y="4298454"/>
            <a:ext cx="453011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Instrument Sans Medium" pitchFamily="34" charset="0"/>
                <a:ea typeface="Instrument Sans Medium" pitchFamily="34" charset="-122"/>
                <a:cs typeface="Instrument Sans Medium" pitchFamily="34" charset="-120"/>
              </a:rPr>
              <a:t>Jangan gunakan prosedur shutdown normal — cabut langsung dari sumber daya.</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1449983"/>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Identifikasi Individu dalam Jaringan</a:t>
            </a:r>
            <a:endParaRPr lang="en-US" sz="325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1475" y="2731492"/>
            <a:ext cx="6296860" cy="1255613"/>
          </a:xfrm>
          <a:prstGeom prst="rect">
            <a:avLst/>
          </a:prstGeom>
        </p:spPr>
      </p:pic>
      <p:sp>
        <p:nvSpPr>
          <p:cNvPr id="5" name="Text 1"/>
          <p:cNvSpPr/>
          <p:nvPr/>
        </p:nvSpPr>
        <p:spPr>
          <a:xfrm>
            <a:off x="922017" y="2915841"/>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Pelacakan via Alamat IP</a:t>
            </a:r>
            <a:endParaRPr lang="en-US" sz="1600" dirty="0"/>
          </a:p>
        </p:txBody>
      </p:sp>
      <p:sp>
        <p:nvSpPr>
          <p:cNvPr id="6" name="Text 2"/>
          <p:cNvSpPr/>
          <p:nvPr/>
        </p:nvSpPr>
        <p:spPr>
          <a:xfrm>
            <a:off x="922017" y="3273524"/>
            <a:ext cx="585197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Individu dapat dilacak melalui alamat IP. Email dapat ditelusuri dengan membaca alamat IP di header email internal.</a:t>
            </a:r>
            <a:endParaRPr lang="en-US" sz="1300" dirty="0"/>
          </a:p>
        </p:txBody>
      </p:sp>
      <p:pic>
        <p:nvPicPr>
          <p:cNvPr id="7"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1475" y="4152404"/>
            <a:ext cx="6296860" cy="1255613"/>
          </a:xfrm>
          <a:prstGeom prst="rect">
            <a:avLst/>
          </a:prstGeom>
        </p:spPr>
      </p:pic>
      <p:sp>
        <p:nvSpPr>
          <p:cNvPr id="8" name="Text 3"/>
          <p:cNvSpPr/>
          <p:nvPr/>
        </p:nvSpPr>
        <p:spPr>
          <a:xfrm>
            <a:off x="922017" y="4336752"/>
            <a:ext cx="585197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Tantangan Pelacakan</a:t>
            </a:r>
            <a:endParaRPr lang="en-US" sz="1600" dirty="0"/>
          </a:p>
        </p:txBody>
      </p:sp>
      <p:sp>
        <p:nvSpPr>
          <p:cNvPr id="9" name="Text 4"/>
          <p:cNvSpPr/>
          <p:nvPr/>
        </p:nvSpPr>
        <p:spPr>
          <a:xfrm>
            <a:off x="922017" y="4694436"/>
            <a:ext cx="585197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Alamat IP dapat disembunyikan menggunakan </a:t>
            </a:r>
            <a:r>
              <a:rPr lang="en-US" sz="1300" b="1" dirty="0">
                <a:solidFill>
                  <a:srgbClr val="1E3063"/>
                </a:solidFill>
                <a:latin typeface="Instrument Sans Bold" pitchFamily="34" charset="0"/>
                <a:ea typeface="Instrument Sans Bold" pitchFamily="34" charset="-122"/>
                <a:cs typeface="Instrument Sans Bold" pitchFamily="34" charset="-120"/>
              </a:rPr>
              <a:t>proxy server</a:t>
            </a:r>
            <a:r>
              <a:rPr lang="en-US" sz="1300" dirty="0">
                <a:solidFill>
                  <a:srgbClr val="1E3063"/>
                </a:solidFill>
                <a:latin typeface="Instrument Sans Medium" pitchFamily="34" charset="0"/>
                <a:ea typeface="Instrument Sans Medium" pitchFamily="34" charset="-122"/>
                <a:cs typeface="Instrument Sans Medium" pitchFamily="34" charset="-120"/>
              </a:rPr>
              <a:t>, atau dapat </a:t>
            </a:r>
            <a:r>
              <a:rPr lang="en-US" sz="1300" b="1" dirty="0">
                <a:solidFill>
                  <a:srgbClr val="1E3063"/>
                </a:solidFill>
                <a:latin typeface="Instrument Sans Bold" pitchFamily="34" charset="0"/>
                <a:ea typeface="Instrument Sans Bold" pitchFamily="34" charset="-122"/>
                <a:cs typeface="Instrument Sans Bold" pitchFamily="34" charset="-120"/>
              </a:rPr>
              <a:t>dipalsukan (spoofed)</a:t>
            </a:r>
            <a:r>
              <a:rPr lang="en-US" sz="1300" dirty="0">
                <a:solidFill>
                  <a:srgbClr val="1E3063"/>
                </a:solidFill>
                <a:latin typeface="Instrument Sans Medium" pitchFamily="34" charset="0"/>
                <a:ea typeface="Instrument Sans Medium" pitchFamily="34" charset="-122"/>
                <a:cs typeface="Instrument Sans Medium" pitchFamily="34" charset="-120"/>
              </a:rPr>
              <a:t>, sehingga mempersulit identifikasi pelaku.</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61475" y="157281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Database &amp; Jaringan Penegak Hukum</a:t>
            </a:r>
            <a:endParaRPr lang="en-US" sz="3250" dirty="0"/>
          </a:p>
        </p:txBody>
      </p:sp>
      <p:sp>
        <p:nvSpPr>
          <p:cNvPr id="3" name="Shape 1"/>
          <p:cNvSpPr/>
          <p:nvPr/>
        </p:nvSpPr>
        <p:spPr>
          <a:xfrm>
            <a:off x="661475" y="2420243"/>
            <a:ext cx="3512653" cy="1482130"/>
          </a:xfrm>
          <a:prstGeom prst="roundRect">
            <a:avLst>
              <a:gd name="adj" fmla="val 10043"/>
            </a:avLst>
          </a:prstGeom>
          <a:solidFill>
            <a:srgbClr val="CEE6FD"/>
          </a:solidFill>
          <a:ln/>
        </p:spPr>
      </p:sp>
      <p:sp>
        <p:nvSpPr>
          <p:cNvPr id="4" name="Text 2"/>
          <p:cNvSpPr/>
          <p:nvPr/>
        </p:nvSpPr>
        <p:spPr>
          <a:xfrm>
            <a:off x="826769" y="2585541"/>
            <a:ext cx="318206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IAFIS</a:t>
            </a:r>
            <a:endParaRPr lang="en-US" sz="1600" dirty="0"/>
          </a:p>
        </p:txBody>
      </p:sp>
      <p:sp>
        <p:nvSpPr>
          <p:cNvPr id="5" name="Text 3"/>
          <p:cNvSpPr/>
          <p:nvPr/>
        </p:nvSpPr>
        <p:spPr>
          <a:xfrm>
            <a:off x="826769" y="2943225"/>
            <a:ext cx="318206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Automated Fingerprint Identification System — identifikasi sidik jari otomatis</a:t>
            </a:r>
            <a:endParaRPr lang="en-US" sz="1300" dirty="0"/>
          </a:p>
        </p:txBody>
      </p:sp>
      <p:sp>
        <p:nvSpPr>
          <p:cNvPr id="6" name="Shape 4"/>
          <p:cNvSpPr/>
          <p:nvPr/>
        </p:nvSpPr>
        <p:spPr>
          <a:xfrm>
            <a:off x="4339422" y="2420243"/>
            <a:ext cx="3512752" cy="1482130"/>
          </a:xfrm>
          <a:prstGeom prst="roundRect">
            <a:avLst>
              <a:gd name="adj" fmla="val 10043"/>
            </a:avLst>
          </a:prstGeom>
          <a:solidFill>
            <a:srgbClr val="CEE6FD"/>
          </a:solidFill>
          <a:ln/>
        </p:spPr>
      </p:sp>
      <p:sp>
        <p:nvSpPr>
          <p:cNvPr id="7" name="Text 5"/>
          <p:cNvSpPr/>
          <p:nvPr/>
        </p:nvSpPr>
        <p:spPr>
          <a:xfrm>
            <a:off x="4504716" y="2585541"/>
            <a:ext cx="3182163"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NDIS &amp; CODIS</a:t>
            </a:r>
            <a:endParaRPr lang="en-US" sz="1600" dirty="0"/>
          </a:p>
        </p:txBody>
      </p:sp>
      <p:sp>
        <p:nvSpPr>
          <p:cNvPr id="8" name="Text 6"/>
          <p:cNvSpPr/>
          <p:nvPr/>
        </p:nvSpPr>
        <p:spPr>
          <a:xfrm>
            <a:off x="4504716" y="2943225"/>
            <a:ext cx="3182163"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National DNA Index System &amp; Combined DNA Index System — basis data DNA nasional</a:t>
            </a:r>
            <a:endParaRPr lang="en-US" sz="1300" dirty="0"/>
          </a:p>
        </p:txBody>
      </p:sp>
      <p:sp>
        <p:nvSpPr>
          <p:cNvPr id="9" name="Shape 7"/>
          <p:cNvSpPr/>
          <p:nvPr/>
        </p:nvSpPr>
        <p:spPr>
          <a:xfrm>
            <a:off x="8017468" y="2420243"/>
            <a:ext cx="3512653" cy="1482130"/>
          </a:xfrm>
          <a:prstGeom prst="roundRect">
            <a:avLst>
              <a:gd name="adj" fmla="val 10043"/>
            </a:avLst>
          </a:prstGeom>
          <a:solidFill>
            <a:srgbClr val="CEE6FD"/>
          </a:solidFill>
          <a:ln/>
        </p:spPr>
      </p:sp>
      <p:sp>
        <p:nvSpPr>
          <p:cNvPr id="10" name="Text 8"/>
          <p:cNvSpPr/>
          <p:nvPr/>
        </p:nvSpPr>
        <p:spPr>
          <a:xfrm>
            <a:off x="8182762" y="2585541"/>
            <a:ext cx="318206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NIBIN</a:t>
            </a:r>
            <a:endParaRPr lang="en-US" sz="1600" dirty="0"/>
          </a:p>
        </p:txBody>
      </p:sp>
      <p:sp>
        <p:nvSpPr>
          <p:cNvPr id="11" name="Text 9"/>
          <p:cNvSpPr/>
          <p:nvPr/>
        </p:nvSpPr>
        <p:spPr>
          <a:xfrm>
            <a:off x="8182762" y="2943225"/>
            <a:ext cx="318206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National Integrated Ballistics Information Network — jaringan informasi balistik</a:t>
            </a:r>
            <a:endParaRPr lang="en-US" sz="1300" dirty="0"/>
          </a:p>
        </p:txBody>
      </p:sp>
      <p:sp>
        <p:nvSpPr>
          <p:cNvPr id="12" name="Shape 10"/>
          <p:cNvSpPr/>
          <p:nvPr/>
        </p:nvSpPr>
        <p:spPr>
          <a:xfrm>
            <a:off x="661475" y="4067671"/>
            <a:ext cx="5351626" cy="1217513"/>
          </a:xfrm>
          <a:prstGeom prst="roundRect">
            <a:avLst>
              <a:gd name="adj" fmla="val 12226"/>
            </a:avLst>
          </a:prstGeom>
          <a:solidFill>
            <a:srgbClr val="CEE6FD"/>
          </a:solidFill>
          <a:ln/>
        </p:spPr>
      </p:sp>
      <p:sp>
        <p:nvSpPr>
          <p:cNvPr id="13" name="Text 11"/>
          <p:cNvSpPr/>
          <p:nvPr/>
        </p:nvSpPr>
        <p:spPr>
          <a:xfrm>
            <a:off x="826769" y="4232970"/>
            <a:ext cx="5021038"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NLETS &amp; NCIC</a:t>
            </a:r>
            <a:endParaRPr lang="en-US" sz="1600" dirty="0"/>
          </a:p>
        </p:txBody>
      </p:sp>
      <p:sp>
        <p:nvSpPr>
          <p:cNvPr id="14" name="Text 12"/>
          <p:cNvSpPr/>
          <p:nvPr/>
        </p:nvSpPr>
        <p:spPr>
          <a:xfrm>
            <a:off x="826769" y="4590653"/>
            <a:ext cx="5021038" cy="264616"/>
          </a:xfrm>
          <a:prstGeom prst="rect">
            <a:avLst/>
          </a:prstGeom>
          <a:noFill/>
          <a:ln/>
        </p:spPr>
        <p:txBody>
          <a:bodyPr wrap="none" lIns="0" tIns="0" rIns="0" bIns="0" rtlCol="0" anchor="t"/>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Jaringan telekomunikasi &amp; pusat informasi kejahatan nasional</a:t>
            </a:r>
            <a:endParaRPr lang="en-US" sz="1300" dirty="0"/>
          </a:p>
        </p:txBody>
      </p:sp>
      <p:sp>
        <p:nvSpPr>
          <p:cNvPr id="15" name="Shape 13"/>
          <p:cNvSpPr/>
          <p:nvPr/>
        </p:nvSpPr>
        <p:spPr>
          <a:xfrm>
            <a:off x="6178395" y="4067671"/>
            <a:ext cx="5351725" cy="1217513"/>
          </a:xfrm>
          <a:prstGeom prst="roundRect">
            <a:avLst>
              <a:gd name="adj" fmla="val 12226"/>
            </a:avLst>
          </a:prstGeom>
          <a:solidFill>
            <a:srgbClr val="CEE6FD"/>
          </a:solidFill>
          <a:ln/>
        </p:spPr>
      </p:sp>
      <p:sp>
        <p:nvSpPr>
          <p:cNvPr id="16" name="Text 14"/>
          <p:cNvSpPr/>
          <p:nvPr/>
        </p:nvSpPr>
        <p:spPr>
          <a:xfrm>
            <a:off x="6343690" y="4232970"/>
            <a:ext cx="5021137"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FinCEN</a:t>
            </a:r>
            <a:endParaRPr lang="en-US" sz="1600" dirty="0"/>
          </a:p>
        </p:txBody>
      </p:sp>
      <p:sp>
        <p:nvSpPr>
          <p:cNvPr id="17" name="Text 15"/>
          <p:cNvSpPr/>
          <p:nvPr/>
        </p:nvSpPr>
        <p:spPr>
          <a:xfrm>
            <a:off x="6343690" y="4590653"/>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Financial Crimes Enforcement Network — jaringan penegakan kejahatan keuangan</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2126655"/>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Peran FinCEN dalam Kejahatan Keuangan</a:t>
            </a:r>
            <a:endParaRPr lang="en-US" sz="3250" dirty="0"/>
          </a:p>
        </p:txBody>
      </p:sp>
      <p:sp>
        <p:nvSpPr>
          <p:cNvPr id="4" name="Text 1"/>
          <p:cNvSpPr/>
          <p:nvPr/>
        </p:nvSpPr>
        <p:spPr>
          <a:xfrm>
            <a:off x="661475" y="3408164"/>
            <a:ext cx="6296860"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The </a:t>
            </a:r>
            <a:r>
              <a:rPr lang="en-US" sz="1300" b="1" dirty="0">
                <a:solidFill>
                  <a:srgbClr val="1E3063"/>
                </a:solidFill>
                <a:latin typeface="Instrument Sans Bold" pitchFamily="34" charset="0"/>
                <a:ea typeface="Instrument Sans Bold" pitchFamily="34" charset="-122"/>
                <a:cs typeface="Instrument Sans Bold" pitchFamily="34" charset="-120"/>
              </a:rPr>
              <a:t>Financial Crimes Enforcement Network (FinCEN)</a:t>
            </a:r>
            <a:r>
              <a:rPr lang="en-US" sz="1300" dirty="0">
                <a:solidFill>
                  <a:srgbClr val="1E3063"/>
                </a:solidFill>
                <a:latin typeface="Instrument Sans Medium" pitchFamily="34" charset="0"/>
                <a:ea typeface="Instrument Sans Medium" pitchFamily="34" charset="-122"/>
                <a:cs typeface="Instrument Sans Medium" pitchFamily="34" charset="-120"/>
              </a:rPr>
              <a:t> adalah jaringan khusus yang mendukung penyelidikan kejahatan keuangan. FinCEN mengumpulkan, menganalisis, dan mendistribusikan informasi keuangan untuk membantu lembaga penegak hukum dalam mendeteksi dan mencegah pencucian uang, penipuan, dan kejahatan keuangan lainnya.</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61475" y="56683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Hubungan Forensik Komputer &amp; Akuntansi Forensik</a:t>
            </a:r>
            <a:endParaRPr lang="en-US" sz="3250" dirty="0"/>
          </a:p>
        </p:txBody>
      </p:sp>
      <p:pic>
        <p:nvPicPr>
          <p:cNvPr id="3" name="Image 0" descr="preencoded.png"/>
          <p:cNvPicPr>
            <a:picLocks noChangeAspect="1"/>
          </p:cNvPicPr>
          <p:nvPr/>
        </p:nvPicPr>
        <p:blipFill>
          <a:blip r:embed="rId3"/>
          <a:stretch>
            <a:fillRect/>
          </a:stretch>
        </p:blipFill>
        <p:spPr>
          <a:xfrm>
            <a:off x="661475" y="1414264"/>
            <a:ext cx="8737381" cy="4876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61475" y="182066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Ringkasan: Prinsip-Prinsip Kunci</a:t>
            </a:r>
            <a:endParaRPr lang="en-US" sz="325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3485" y="2673152"/>
            <a:ext cx="248041" cy="248047"/>
          </a:xfrm>
          <a:prstGeom prst="rect">
            <a:avLst/>
          </a:prstGeom>
        </p:spPr>
      </p:pic>
      <p:sp>
        <p:nvSpPr>
          <p:cNvPr id="4" name="Text 1"/>
          <p:cNvSpPr/>
          <p:nvPr/>
        </p:nvSpPr>
        <p:spPr>
          <a:xfrm>
            <a:off x="1198830" y="2668091"/>
            <a:ext cx="479363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Ilmu Forensik Multidisiplin</a:t>
            </a:r>
            <a:endParaRPr lang="en-US" sz="1600" dirty="0"/>
          </a:p>
        </p:txBody>
      </p:sp>
      <p:sp>
        <p:nvSpPr>
          <p:cNvPr id="5" name="Text 2"/>
          <p:cNvSpPr/>
          <p:nvPr/>
        </p:nvSpPr>
        <p:spPr>
          <a:xfrm>
            <a:off x="1198830" y="3025775"/>
            <a:ext cx="479363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Mencakup balistik, kimia, genetika, psikologi, komputer, dan banyak cabang lain yang saling melengkapi.</a:t>
            </a:r>
            <a:endParaRPr lang="en-US" sz="1300" dirty="0"/>
          </a:p>
        </p:txBody>
      </p:sp>
      <p:pic>
        <p:nvPicPr>
          <p:cNvPr id="6"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61142" y="2673152"/>
            <a:ext cx="248041" cy="248047"/>
          </a:xfrm>
          <a:prstGeom prst="rect">
            <a:avLst/>
          </a:prstGeom>
        </p:spPr>
      </p:pic>
      <p:sp>
        <p:nvSpPr>
          <p:cNvPr id="7" name="Text 3"/>
          <p:cNvSpPr/>
          <p:nvPr/>
        </p:nvSpPr>
        <p:spPr>
          <a:xfrm>
            <a:off x="6736487" y="2668091"/>
            <a:ext cx="4793733"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Bukti Fisik adalah Fondasi</a:t>
            </a:r>
            <a:endParaRPr lang="en-US" sz="1600" dirty="0"/>
          </a:p>
        </p:txBody>
      </p:sp>
      <p:sp>
        <p:nvSpPr>
          <p:cNvPr id="8" name="Text 4"/>
          <p:cNvSpPr/>
          <p:nvPr/>
        </p:nvSpPr>
        <p:spPr>
          <a:xfrm>
            <a:off x="6736487" y="3025775"/>
            <a:ext cx="4793733"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Catatan keuangan, sidik jari, dan data digital adalah bukti terpenting dalam kejahatan keuangan.</a:t>
            </a:r>
            <a:endParaRPr lang="en-US" sz="1300" dirty="0"/>
          </a:p>
        </p:txBody>
      </p:sp>
      <p:pic>
        <p:nvPicPr>
          <p:cNvPr id="9"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3485" y="3890764"/>
            <a:ext cx="248041" cy="248047"/>
          </a:xfrm>
          <a:prstGeom prst="rect">
            <a:avLst/>
          </a:prstGeom>
        </p:spPr>
      </p:pic>
      <p:sp>
        <p:nvSpPr>
          <p:cNvPr id="10" name="Text 5"/>
          <p:cNvSpPr/>
          <p:nvPr/>
        </p:nvSpPr>
        <p:spPr>
          <a:xfrm>
            <a:off x="1198830" y="3885704"/>
            <a:ext cx="4793634"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Prinsip Locard Selalu Berlaku</a:t>
            </a:r>
            <a:endParaRPr lang="en-US" sz="1600" dirty="0"/>
          </a:p>
        </p:txBody>
      </p:sp>
      <p:sp>
        <p:nvSpPr>
          <p:cNvPr id="11" name="Text 6"/>
          <p:cNvSpPr/>
          <p:nvPr/>
        </p:nvSpPr>
        <p:spPr>
          <a:xfrm>
            <a:off x="1198830" y="4243388"/>
            <a:ext cx="479363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"Setiap kontak meninggalkan jejak" — dasar dari seluruh identifikasi forensik.</a:t>
            </a:r>
            <a:endParaRPr lang="en-US" sz="1300" dirty="0"/>
          </a:p>
        </p:txBody>
      </p:sp>
      <p:pic>
        <p:nvPicPr>
          <p:cNvPr id="12"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61142" y="3890764"/>
            <a:ext cx="248041" cy="248047"/>
          </a:xfrm>
          <a:prstGeom prst="rect">
            <a:avLst/>
          </a:prstGeom>
        </p:spPr>
      </p:pic>
      <p:sp>
        <p:nvSpPr>
          <p:cNvPr id="13" name="Text 7"/>
          <p:cNvSpPr/>
          <p:nvPr/>
        </p:nvSpPr>
        <p:spPr>
          <a:xfrm>
            <a:off x="6736487" y="3885704"/>
            <a:ext cx="4793733" cy="258465"/>
          </a:xfrm>
          <a:prstGeom prst="rect">
            <a:avLst/>
          </a:prstGeom>
          <a:noFill/>
          <a:ln/>
        </p:spPr>
        <p:txBody>
          <a:bodyPr wrap="none" lIns="0" tIns="0" rIns="0" bIns="0" rtlCol="0" anchor="t"/>
          <a:lstStyle/>
          <a:p>
            <a:pPr marL="0" indent="0" algn="l">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Teknologi Memperkuat Investigasi</a:t>
            </a:r>
            <a:endParaRPr lang="en-US" sz="1600" dirty="0"/>
          </a:p>
        </p:txBody>
      </p:sp>
      <p:sp>
        <p:nvSpPr>
          <p:cNvPr id="14" name="Text 8"/>
          <p:cNvSpPr/>
          <p:nvPr/>
        </p:nvSpPr>
        <p:spPr>
          <a:xfrm>
            <a:off x="6736487" y="4243388"/>
            <a:ext cx="4793733"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Database nasional (IAFIS, CODIS, FinCEN) dan forensik komputer mempercepat dan memperkuat proses penyelidikan.</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Text 0"/>
          <p:cNvSpPr/>
          <p:nvPr/>
        </p:nvSpPr>
        <p:spPr>
          <a:xfrm>
            <a:off x="661475" y="2298601"/>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Kesimpulan</a:t>
            </a:r>
            <a:endParaRPr lang="en-US" sz="3250" dirty="0"/>
          </a:p>
        </p:txBody>
      </p:sp>
      <p:sp>
        <p:nvSpPr>
          <p:cNvPr id="4" name="Text 1"/>
          <p:cNvSpPr/>
          <p:nvPr/>
        </p:nvSpPr>
        <p:spPr>
          <a:xfrm>
            <a:off x="661475" y="3063379"/>
            <a:ext cx="6296860"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Ilmu forensik dan teknologi informasi adalah pilar utama dalam penyelidikan hukum modern. Dari crime lab hingga database nasional, dari prinsip Locard hingga forensik komputer — semua elemen ini bekerja bersama untuk mengungkap kebenaran dan menegakkan keadilan.</a:t>
            </a:r>
            <a:endParaRPr lang="en-US" sz="1300" dirty="0"/>
          </a:p>
        </p:txBody>
      </p:sp>
      <p:sp>
        <p:nvSpPr>
          <p:cNvPr id="5" name="Shape 2"/>
          <p:cNvSpPr/>
          <p:nvPr/>
        </p:nvSpPr>
        <p:spPr>
          <a:xfrm>
            <a:off x="661475" y="4307880"/>
            <a:ext cx="1125311" cy="251420"/>
          </a:xfrm>
          <a:prstGeom prst="roundRect">
            <a:avLst>
              <a:gd name="adj" fmla="val 47364"/>
            </a:avLst>
          </a:prstGeom>
          <a:solidFill>
            <a:srgbClr val="CEE6FD"/>
          </a:solidFill>
          <a:ln/>
        </p:spPr>
      </p:sp>
      <p:sp>
        <p:nvSpPr>
          <p:cNvPr id="6" name="Text 3"/>
          <p:cNvSpPr/>
          <p:nvPr/>
        </p:nvSpPr>
        <p:spPr>
          <a:xfrm>
            <a:off x="760691" y="4357489"/>
            <a:ext cx="1536463" cy="152202"/>
          </a:xfrm>
          <a:prstGeom prst="rect">
            <a:avLst/>
          </a:prstGeom>
          <a:noFill/>
          <a:ln/>
        </p:spPr>
        <p:txBody>
          <a:bodyPr wrap="none" lIns="0" tIns="0" rIns="0" bIns="0" rtlCol="0" anchor="t"/>
          <a:lstStyle/>
          <a:p>
            <a:pPr marL="0" indent="0" algn="l">
              <a:lnSpc>
                <a:spcPct val="9600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BAB 6 SELESAI</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1017</Words>
  <Application>Microsoft Office PowerPoint</Application>
  <PresentationFormat>Widescreen</PresentationFormat>
  <Paragraphs>152</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Instrument Sans SemiBold</vt:lpstr>
      <vt:lpstr>Arial</vt:lpstr>
      <vt:lpstr>Instrument Sans</vt:lpstr>
      <vt:lpstr>Instrument Sans Medium</vt:lpstr>
      <vt:lpstr>Instrument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Cici</dc:creator>
  <cp:lastModifiedBy>jurusan123@gmail.com</cp:lastModifiedBy>
  <cp:revision>1</cp:revision>
  <dcterms:created xsi:type="dcterms:W3CDTF">2026-10-01T01:32:47Z</dcterms:created>
  <dcterms:modified xsi:type="dcterms:W3CDTF">2026-10-01T01:33:24Z</dcterms:modified>
</cp:coreProperties>
</file>